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7"/>
  </p:notesMasterIdLst>
  <p:sldIdLst>
    <p:sldId id="256" r:id="rId3"/>
    <p:sldId id="433" r:id="rId4"/>
    <p:sldId id="434" r:id="rId5"/>
    <p:sldId id="435" r:id="rId6"/>
    <p:sldId id="436" r:id="rId7"/>
    <p:sldId id="437" r:id="rId8"/>
    <p:sldId id="438" r:id="rId9"/>
    <p:sldId id="439" r:id="rId10"/>
    <p:sldId id="440" r:id="rId11"/>
    <p:sldId id="441" r:id="rId12"/>
    <p:sldId id="442" r:id="rId13"/>
    <p:sldId id="443" r:id="rId14"/>
    <p:sldId id="444" r:id="rId15"/>
    <p:sldId id="445" r:id="rId16"/>
    <p:sldId id="446" r:id="rId17"/>
    <p:sldId id="447" r:id="rId18"/>
    <p:sldId id="448" r:id="rId19"/>
    <p:sldId id="449" r:id="rId20"/>
    <p:sldId id="450" r:id="rId21"/>
    <p:sldId id="451" r:id="rId22"/>
    <p:sldId id="452" r:id="rId23"/>
    <p:sldId id="453" r:id="rId24"/>
    <p:sldId id="454" r:id="rId25"/>
    <p:sldId id="375"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576" autoAdjust="0"/>
  </p:normalViewPr>
  <p:slideViewPr>
    <p:cSldViewPr>
      <p:cViewPr varScale="1">
        <p:scale>
          <a:sx n="100" d="100"/>
          <a:sy n="100" d="100"/>
        </p:scale>
        <p:origin x="-282" y="-84"/>
      </p:cViewPr>
      <p:guideLst>
        <p:guide orient="horz" pos="1620"/>
        <p:guide pos="2880"/>
      </p:guideLst>
    </p:cSldViewPr>
  </p:slideViewPr>
  <p:outlineViewPr>
    <p:cViewPr>
      <p:scale>
        <a:sx n="33" d="100"/>
        <a:sy n="33" d="100"/>
      </p:scale>
      <p:origin x="0" y="6528"/>
    </p:cViewPr>
  </p:outlineViewPr>
  <p:notesTextViewPr>
    <p:cViewPr>
      <p:scale>
        <a:sx n="1" d="1"/>
        <a:sy n="1" d="1"/>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21188-9CA9-4EF3-8FCD-5F318E5ABDFB}" type="datetimeFigureOut">
              <a:rPr lang="en-US" smtClean="0"/>
              <a:pPr/>
              <a:t>1/9/2014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7B7A58-BE1E-4EFC-BF82-6CE60DDDF9BA}" type="slidenum">
              <a:rPr lang="en-US" smtClean="0"/>
              <a:pPr/>
              <a:t>‹#›</a:t>
            </a:fld>
            <a:endParaRPr lang="en-US" dirty="0"/>
          </a:p>
        </p:txBody>
      </p:sp>
    </p:spTree>
    <p:extLst>
      <p:ext uri="{BB962C8B-B14F-4D97-AF65-F5344CB8AC3E}">
        <p14:creationId xmlns:p14="http://schemas.microsoft.com/office/powerpoint/2010/main" val="300855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4D7B7A58-BE1E-4EFC-BF82-6CE60DDDF9BA}" type="slidenum">
              <a:rPr lang="en-US" sz="1200" b="0" i="0">
                <a:latin typeface="Calibri"/>
                <a:ea typeface="+mn-ea"/>
                <a:cs typeface="+mn-cs"/>
              </a:rPr>
              <a:pPr algn="r" defTabSz="914400">
                <a:buNone/>
              </a:pPr>
              <a:t>1</a:t>
            </a:fld>
            <a:endParaRPr lang="en-US" sz="1200" b="0" i="0">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50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50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7FF5F6-9BF7-411A-A2FA-499166788D51}" type="slidenum">
              <a:rPr lang="it-IT" smtClean="0"/>
              <a:pPr/>
              <a:t>10</a:t>
            </a:fld>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608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60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08C930-DE53-4CBE-9EBF-F51FEDBAEA98}" type="slidenum">
              <a:rPr lang="it-IT" smtClean="0"/>
              <a:pPr/>
              <a:t>11</a:t>
            </a:fld>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710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710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587578-0218-422B-B9B0-6F31B5B8C6E3}" type="slidenum">
              <a:rPr lang="it-IT" smtClean="0"/>
              <a:pPr/>
              <a:t>12</a:t>
            </a:fld>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81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10E633-8ED0-438F-9781-8497FCF0D115}" type="slidenum">
              <a:rPr lang="it-IT" smtClean="0"/>
              <a:pPr/>
              <a:t>13</a:t>
            </a:fld>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915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91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2E694E-E0BA-4BF0-BF92-3DCC56016DD0}" type="slidenum">
              <a:rPr lang="it-IT" smtClean="0"/>
              <a:pPr/>
              <a:t>14</a:t>
            </a:fld>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017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01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DF505D-837D-4773-8F75-7D4625A43F63}" type="slidenum">
              <a:rPr lang="it-IT" smtClean="0"/>
              <a:pPr/>
              <a:t>15</a:t>
            </a:fld>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120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120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3ED83B-4AEB-439D-9591-0245E7C7B704}" type="slidenum">
              <a:rPr lang="it-IT" smtClean="0"/>
              <a:pPr/>
              <a:t>16</a:t>
            </a:fld>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22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22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7FB518-1253-4BAB-9291-53459DEE20D2}" type="slidenum">
              <a:rPr lang="it-IT" smtClean="0"/>
              <a:pPr/>
              <a:t>17</a:t>
            </a:fld>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32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32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2A64D8-E09D-47C4-8881-096A81262C2E}" type="slidenum">
              <a:rPr lang="it-IT" smtClean="0"/>
              <a:pPr/>
              <a:t>18</a:t>
            </a:fld>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427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427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86F81-AD03-49FB-A4E3-29EA90FBD155}" type="slidenum">
              <a:rPr lang="it-IT" smtClean="0"/>
              <a:pPr/>
              <a:t>19</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686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68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5063D1-0B7A-4290-9857-9A4BEE3249A0}" type="slidenum">
              <a:rPr lang="it-IT" smtClean="0"/>
              <a:pPr/>
              <a:t>2</a:t>
            </a:fld>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529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53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B55B72-74EE-4D5D-83F4-80C60E564DD2}" type="slidenum">
              <a:rPr lang="it-IT" smtClean="0"/>
              <a:pPr/>
              <a:t>20</a:t>
            </a:fld>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632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632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49D7E5-3E13-4A3F-B80C-70E518F3E9EB}" type="slidenum">
              <a:rPr lang="it-IT" smtClean="0"/>
              <a:pPr/>
              <a:t>21</a:t>
            </a:fld>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734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734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CF3C04-7F21-4042-8A92-4E02AD743FA2}" type="slidenum">
              <a:rPr lang="it-IT" smtClean="0"/>
              <a:pPr/>
              <a:t>22</a:t>
            </a:fld>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837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5837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E9CE46-D663-4063-8C4F-11DD1CC480AA}" type="slidenum">
              <a:rPr lang="it-IT" smtClean="0"/>
              <a:pPr/>
              <a:t>23</a:t>
            </a:fld>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89870CB-A34F-4F87-A18B-7935C7319A4B}" type="slidenum">
              <a:rPr lang="it-IT" smtClean="0"/>
              <a:pPr/>
              <a:t>24</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789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78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290299-03D2-4DAA-9925-9E1EFFBE61A4}" type="slidenum">
              <a:rPr lang="it-IT" smtClean="0"/>
              <a:pPr/>
              <a:t>3</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891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891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D5608C-E910-444E-B411-1B04A7F2DA8E}" type="slidenum">
              <a:rPr lang="it-IT" smtClean="0"/>
              <a:pPr/>
              <a:t>4</a:t>
            </a:fld>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993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994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9D6BF9-A5CE-4BD1-B984-453CB7E8A9DC}" type="slidenum">
              <a:rPr lang="it-IT" smtClean="0"/>
              <a:pPr/>
              <a:t>5</a:t>
            </a:fld>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0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7981DE-F637-4BE0-86F6-31BB7842BFE0}" type="slidenum">
              <a:rPr lang="it-IT" smtClean="0"/>
              <a:pPr/>
              <a:t>6</a:t>
            </a:fld>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198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dirty="0" smtClean="0"/>
          </a:p>
        </p:txBody>
      </p:sp>
      <p:sp>
        <p:nvSpPr>
          <p:cNvPr id="4198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988A13-35A2-4E09-AB00-6E951466DEED}" type="slidenum">
              <a:rPr lang="it-IT" smtClean="0"/>
              <a:pPr/>
              <a:t>7</a:t>
            </a:fld>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30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301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48DF7B-21FD-44B8-AA24-D959EC3026A1}" type="slidenum">
              <a:rPr lang="it-IT" smtClean="0"/>
              <a:pPr/>
              <a:t>8</a:t>
            </a:fld>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40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440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3ED19A-2544-4DA9-92BC-8AAFFB4353AF}" type="slidenum">
              <a:rPr lang="it-IT" smtClean="0"/>
              <a:pPr/>
              <a:t>9</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52478" y="0"/>
            <a:ext cx="3819525" cy="5143500"/>
          </a:xfrm>
          <a:prstGeom prst="rect">
            <a:avLst/>
          </a:prstGeom>
          <a:effectLst>
            <a:innerShdw blurRad="114300">
              <a:prstClr val="black"/>
            </a:innerShdw>
          </a:effectLst>
        </p:spPr>
      </p:pic>
      <p:sp>
        <p:nvSpPr>
          <p:cNvPr id="11" name="Rectangle 10"/>
          <p:cNvSpPr/>
          <p:nvPr/>
        </p:nvSpPr>
        <p:spPr>
          <a:xfrm>
            <a:off x="3" y="0"/>
            <a:ext cx="752475" cy="5143500"/>
          </a:xfrm>
          <a:prstGeom prst="rect">
            <a:avLst/>
          </a:prstGeom>
          <a:gradFill>
            <a:gsLst>
              <a:gs pos="0">
                <a:schemeClr val="accent2">
                  <a:lumMod val="75000"/>
                </a:schemeClr>
              </a:gs>
              <a:gs pos="50000">
                <a:schemeClr val="bg2"/>
              </a:gs>
              <a:gs pos="100000">
                <a:schemeClr val="bg2">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4800603" y="950615"/>
            <a:ext cx="3651533" cy="3849987"/>
          </a:xfrm>
        </p:spPr>
        <p:txBody>
          <a:bodyPr anchor="ctr" anchorCtr="0"/>
          <a:lstStyle>
            <a:lvl1pPr>
              <a:lnSpc>
                <a:spcPct val="90000"/>
              </a:lnSpc>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4800600" y="151278"/>
            <a:ext cx="2605134" cy="712177"/>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150472" y="177312"/>
            <a:ext cx="785301" cy="273844"/>
          </a:xfrm>
        </p:spPr>
        <p:txBody>
          <a:bodyPr/>
          <a:lstStyle>
            <a:lvl1pPr>
              <a:defRPr sz="1400"/>
            </a:lvl1pPr>
          </a:lstStyle>
          <a:p>
            <a:fld id="{74E28E45-CBBC-401E-9713-0F73701B8C2D}" type="slidenum">
              <a:rPr lang="en-US" smtClean="0"/>
              <a:pPr/>
              <a:t>‹#›</a:t>
            </a:fld>
            <a:endParaRPr lang="en-US" dirty="0"/>
          </a:p>
        </p:txBody>
      </p:sp>
      <p:grpSp>
        <p:nvGrpSpPr>
          <p:cNvPr id="7" name="Group 6"/>
          <p:cNvGrpSpPr/>
          <p:nvPr/>
        </p:nvGrpSpPr>
        <p:grpSpPr>
          <a:xfrm>
            <a:off x="7467600" y="157163"/>
            <a:ext cx="657226" cy="32385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E28E45-CBBC-401E-9713-0F73701B8C2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E28E45-CBBC-401E-9713-0F73701B8C2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r>
              <a:rPr lang="it-IT"/>
              <a:t>Padova 03/04/2008</a:t>
            </a:r>
          </a:p>
        </p:txBody>
      </p:sp>
      <p:sp>
        <p:nvSpPr>
          <p:cNvPr id="5" name="Segnaposto piè di pagina 4"/>
          <p:cNvSpPr>
            <a:spLocks noGrp="1"/>
          </p:cNvSpPr>
          <p:nvPr>
            <p:ph type="ftr" sz="quarter" idx="11"/>
          </p:nvPr>
        </p:nvSpPr>
        <p:spPr/>
        <p:txBody>
          <a:bodyPr/>
          <a:lstStyle>
            <a:lvl1pPr>
              <a:defRPr/>
            </a:lvl1pPr>
          </a:lstStyle>
          <a:p>
            <a:fld id="{BCA9AE00-90E1-40B5-A74D-206C04DA161E}" type="slidenum">
              <a:rPr lang="it-IT"/>
              <a:pPr/>
              <a:t>‹#›</a:t>
            </a:fld>
            <a:endParaRPr lang="it-IT"/>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85800" y="1930524"/>
            <a:ext cx="7239000" cy="857250"/>
          </a:xfrm>
        </p:spPr>
        <p:txBody>
          <a:bodyPr anchor="ctr" anchorCtr="0">
            <a:noAutofit/>
          </a:bodyPr>
          <a:lstStyle>
            <a:lvl1pPr algn="l">
              <a:lnSpc>
                <a:spcPct val="90000"/>
              </a:lnSpc>
              <a:defRPr sz="3600" baseline="0">
                <a:ln w="12700">
                  <a:noFill/>
                </a:ln>
              </a:defRPr>
            </a:lvl1pPr>
          </a:lstStyle>
          <a:p>
            <a:r>
              <a:rPr lang="it-IT" dirty="0" smtClean="0"/>
              <a:t>Fare clic per modificare lo stile del titolo</a:t>
            </a:r>
            <a:endParaRPr lang="en-US" dirty="0"/>
          </a:p>
        </p:txBody>
      </p:sp>
      <p:sp>
        <p:nvSpPr>
          <p:cNvPr id="7" name="Date Placeholder 6"/>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10" name="Slide Number Placeholder 9"/>
          <p:cNvSpPr>
            <a:spLocks noGrp="1"/>
          </p:cNvSpPr>
          <p:nvPr>
            <p:ph type="sldNum" sz="quarter" idx="11"/>
          </p:nvPr>
        </p:nvSpPr>
        <p:spPr/>
        <p:txBody>
          <a:bodyPr/>
          <a:lstStyle/>
          <a:p>
            <a:fld id="{74E28E45-CBBC-401E-9713-0F73701B8C2D}" type="slidenum">
              <a:rPr lang="en-US" smtClean="0"/>
              <a:pPr/>
              <a:t>‹#›</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2" y="3363060"/>
            <a:ext cx="7239001" cy="5715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13" name="Title 1"/>
          <p:cNvSpPr>
            <a:spLocks noGrp="1"/>
          </p:cNvSpPr>
          <p:nvPr>
            <p:ph type="title"/>
          </p:nvPr>
        </p:nvSpPr>
        <p:spPr>
          <a:xfrm>
            <a:off x="1219200" y="3943350"/>
            <a:ext cx="7239000" cy="857250"/>
          </a:xfrm>
        </p:spPr>
        <p:txBody>
          <a:bodyPr>
            <a:noAutofit/>
          </a:bodyPr>
          <a:lstStyle>
            <a:lvl1pPr algn="l">
              <a:defRPr sz="7200" baseline="0">
                <a:ln w="12700">
                  <a:solidFill>
                    <a:schemeClr val="tx2"/>
                  </a:solidFill>
                </a:ln>
              </a:defRPr>
            </a:lvl1pPr>
          </a:lstStyle>
          <a:p>
            <a:r>
              <a:rPr lang="it-IT" smtClean="0"/>
              <a:t>Fare clic per modificare lo stile del titolo</a:t>
            </a:r>
            <a:endParaRPr lang="en-US" dirty="0"/>
          </a:p>
        </p:txBody>
      </p:sp>
      <p:sp>
        <p:nvSpPr>
          <p:cNvPr id="19" name="Date Placeholder 18"/>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20" name="Slide Number Placeholder 19"/>
          <p:cNvSpPr>
            <a:spLocks noGrp="1"/>
          </p:cNvSpPr>
          <p:nvPr>
            <p:ph type="sldNum" sz="quarter" idx="11"/>
          </p:nvPr>
        </p:nvSpPr>
        <p:spPr/>
        <p:txBody>
          <a:bodyPr/>
          <a:lstStyle/>
          <a:p>
            <a:fld id="{74E28E45-CBBC-401E-9713-0F73701B8C2D}" type="slidenum">
              <a:rPr lang="en-US" smtClean="0"/>
              <a:pPr/>
              <a:t>‹#›</a:t>
            </a:fld>
            <a:endParaRPr lang="en-US" dirty="0"/>
          </a:p>
        </p:txBody>
      </p:sp>
      <p:sp>
        <p:nvSpPr>
          <p:cNvPr id="21" name="Footer Placeholder 20"/>
          <p:cNvSpPr>
            <a:spLocks noGrp="1"/>
          </p:cNvSpPr>
          <p:nvPr>
            <p:ph type="ftr" sz="quarter" idx="12"/>
          </p:nvPr>
        </p:nvSpPr>
        <p:spPr/>
        <p:txBody>
          <a:bodyPr/>
          <a:lstStyle/>
          <a:p>
            <a:endParaRPr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5" name="Date Placeholder 4"/>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E28E45-CBBC-401E-9713-0F73701B8C2D}" type="slidenum">
              <a:rPr lang="en-US" smtClean="0"/>
              <a:pPr/>
              <a:t>‹#›</a:t>
            </a:fld>
            <a:endParaRPr lang="en-US" dirty="0"/>
          </a:p>
        </p:txBody>
      </p:sp>
      <p:sp>
        <p:nvSpPr>
          <p:cNvPr id="9" name="Content Placeholder 8"/>
          <p:cNvSpPr>
            <a:spLocks noGrp="1"/>
          </p:cNvSpPr>
          <p:nvPr>
            <p:ph sz="quarter" idx="13"/>
          </p:nvPr>
        </p:nvSpPr>
        <p:spPr>
          <a:xfrm>
            <a:off x="1216152" y="630936"/>
            <a:ext cx="3730752" cy="329184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5102352" y="630936"/>
            <a:ext cx="3730752" cy="329184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19200" y="630936"/>
            <a:ext cx="3733800" cy="40005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5105403" y="630936"/>
            <a:ext cx="3735267" cy="40005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7" name="Date Placeholder 6"/>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E28E45-CBBC-401E-9713-0F73701B8C2D}" type="slidenum">
              <a:rPr lang="en-US" smtClean="0"/>
              <a:pPr/>
              <a:t>‹#›</a:t>
            </a:fld>
            <a:endParaRPr lang="en-US" dirty="0"/>
          </a:p>
        </p:txBody>
      </p:sp>
      <p:sp>
        <p:nvSpPr>
          <p:cNvPr id="11" name="Content Placeholder 10"/>
          <p:cNvSpPr>
            <a:spLocks noGrp="1"/>
          </p:cNvSpPr>
          <p:nvPr>
            <p:ph sz="quarter" idx="13"/>
          </p:nvPr>
        </p:nvSpPr>
        <p:spPr>
          <a:xfrm>
            <a:off x="1216152" y="1035558"/>
            <a:ext cx="3730752" cy="288036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3" name="Content Placeholder 12"/>
          <p:cNvSpPr>
            <a:spLocks noGrp="1"/>
          </p:cNvSpPr>
          <p:nvPr>
            <p:ph sz="quarter" idx="14"/>
          </p:nvPr>
        </p:nvSpPr>
        <p:spPr>
          <a:xfrm>
            <a:off x="5102352" y="1035557"/>
            <a:ext cx="3730752" cy="288036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85800" y="1984530"/>
            <a:ext cx="7239000" cy="857250"/>
          </a:xfrm>
        </p:spPr>
        <p:txBody>
          <a:bodyPr/>
          <a:lstStyle>
            <a:lvl1pPr>
              <a:defRPr sz="3600"/>
            </a:lvl1pPr>
          </a:lstStyle>
          <a:p>
            <a:r>
              <a:rPr lang="it-IT" dirty="0" smtClean="0"/>
              <a:t>Fare clic per modificare lo stile del titolo</a:t>
            </a:r>
            <a:endParaRPr lang="en-US" dirty="0"/>
          </a:p>
        </p:txBody>
      </p:sp>
      <p:sp>
        <p:nvSpPr>
          <p:cNvPr id="3" name="Date Placeholder 2"/>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E28E45-CBBC-401E-9713-0F73701B8C2D}" type="slidenum">
              <a:rPr lang="en-US" smtClean="0"/>
              <a:pPr/>
              <a:t>‹#›</a:t>
            </a:fld>
            <a:endParaRPr lang="en-US" dirty="0"/>
          </a:p>
        </p:txBody>
      </p:sp>
      <p:sp>
        <p:nvSpPr>
          <p:cNvPr id="7" name="Segnaposto contenuto 6"/>
          <p:cNvSpPr>
            <a:spLocks noGrp="1"/>
          </p:cNvSpPr>
          <p:nvPr>
            <p:ph sz="quarter" idx="13"/>
          </p:nvPr>
        </p:nvSpPr>
        <p:spPr>
          <a:xfrm>
            <a:off x="2411415" y="897731"/>
            <a:ext cx="4752875" cy="685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6" name="Slide Number Placeholder 5"/>
          <p:cNvSpPr>
            <a:spLocks noGrp="1"/>
          </p:cNvSpPr>
          <p:nvPr>
            <p:ph type="sldNum" sz="quarter" idx="11"/>
          </p:nvPr>
        </p:nvSpPr>
        <p:spPr/>
        <p:txBody>
          <a:bodyPr/>
          <a:lstStyle/>
          <a:p>
            <a:fld id="{74E28E45-CBBC-401E-9713-0F73701B8C2D}"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715002" y="296466"/>
            <a:ext cx="3008313" cy="871538"/>
          </a:xfrm>
        </p:spPr>
        <p:txBody>
          <a:bodyPr anchor="b"/>
          <a:lstStyle>
            <a:lvl1pPr algn="l">
              <a:defRPr sz="2000" b="1">
                <a:ln>
                  <a:noFill/>
                </a:ln>
                <a:solidFill>
                  <a:srgbClr val="FF7605"/>
                </a:solidFill>
                <a:effectLst/>
              </a:defRPr>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5715002" y="1168004"/>
            <a:ext cx="3008313" cy="3289697"/>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Content Placeholder 13"/>
          <p:cNvSpPr>
            <a:spLocks noGrp="1"/>
          </p:cNvSpPr>
          <p:nvPr>
            <p:ph sz="quarter" idx="13"/>
          </p:nvPr>
        </p:nvSpPr>
        <p:spPr>
          <a:xfrm>
            <a:off x="914400" y="285750"/>
            <a:ext cx="4800600" cy="44577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9" name="Date Placeholder 8"/>
          <p:cNvSpPr>
            <a:spLocks noGrp="1"/>
          </p:cNvSpPr>
          <p:nvPr>
            <p:ph type="dt" sz="half" idx="14"/>
          </p:nvPr>
        </p:nvSpPr>
        <p:spPr/>
        <p:txBody>
          <a:bodyPr/>
          <a:lstStyle/>
          <a:p>
            <a:fld id="{1CF3CB35-A368-4E9F-9937-DFCF513CCEC8}" type="datetimeFigureOut">
              <a:rPr lang="en-US" smtClean="0"/>
              <a:pPr/>
              <a:t>1/9/2014</a:t>
            </a:fld>
            <a:endParaRPr lang="en-US" dirty="0"/>
          </a:p>
        </p:txBody>
      </p:sp>
      <p:sp>
        <p:nvSpPr>
          <p:cNvPr id="10" name="Slide Number Placeholder 9"/>
          <p:cNvSpPr>
            <a:spLocks noGrp="1"/>
          </p:cNvSpPr>
          <p:nvPr>
            <p:ph type="sldNum" sz="quarter" idx="15"/>
          </p:nvPr>
        </p:nvSpPr>
        <p:spPr/>
        <p:txBody>
          <a:bodyPr/>
          <a:lstStyle/>
          <a:p>
            <a:fld id="{74E28E45-CBBC-401E-9713-0F73701B8C2D}" type="slidenum">
              <a:rPr lang="en-US" smtClean="0"/>
              <a:pPr/>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19200" y="3468566"/>
            <a:ext cx="5486400" cy="303335"/>
          </a:xfrm>
        </p:spPr>
        <p:txBody>
          <a:bodyPr bIns="0" anchor="b"/>
          <a:lstStyle>
            <a:lvl1pPr algn="l">
              <a:defRPr sz="2000" b="1">
                <a:ln w="12700">
                  <a:noFill/>
                </a:ln>
                <a:solidFill>
                  <a:schemeClr val="tx1"/>
                </a:solidFill>
                <a:effectLst/>
              </a:defRPr>
            </a:lvl1pPr>
          </a:lstStyle>
          <a:p>
            <a:r>
              <a:rPr lang="it-IT" smtClean="0"/>
              <a:t>Fare clic per modificare lo stile del titolo</a:t>
            </a:r>
            <a:endParaRPr lang="en-US" dirty="0"/>
          </a:p>
        </p:txBody>
      </p:sp>
      <p:sp>
        <p:nvSpPr>
          <p:cNvPr id="3" name="Picture Placeholder 2"/>
          <p:cNvSpPr>
            <a:spLocks noGrp="1"/>
          </p:cNvSpPr>
          <p:nvPr>
            <p:ph type="pic" idx="1"/>
          </p:nvPr>
        </p:nvSpPr>
        <p:spPr>
          <a:xfrm>
            <a:off x="1323975" y="285751"/>
            <a:ext cx="5867400" cy="30610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a:p>
        </p:txBody>
      </p:sp>
      <p:sp>
        <p:nvSpPr>
          <p:cNvPr id="4" name="Text Placeholder 3"/>
          <p:cNvSpPr>
            <a:spLocks noGrp="1"/>
          </p:cNvSpPr>
          <p:nvPr>
            <p:ph type="body" sz="half" idx="2"/>
          </p:nvPr>
        </p:nvSpPr>
        <p:spPr>
          <a:xfrm>
            <a:off x="1219200" y="3771900"/>
            <a:ext cx="4038600" cy="10287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CF3CB35-A368-4E9F-9937-DFCF513CCEC8}" type="datetimeFigureOut">
              <a:rPr lang="en-US" smtClean="0"/>
              <a:pPr/>
              <a:t>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E28E45-CBBC-401E-9713-0F73701B8C2D}"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2" name="Rectangle 11"/>
          <p:cNvSpPr/>
          <p:nvPr/>
        </p:nvSpPr>
        <p:spPr>
          <a:xfrm>
            <a:off x="0" y="0"/>
            <a:ext cx="228600" cy="51435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228600" cy="5143500"/>
          </a:xfrm>
          <a:prstGeom prst="rect">
            <a:avLst/>
          </a:prstGeom>
          <a:gradFill>
            <a:gsLst>
              <a:gs pos="0">
                <a:schemeClr val="accent2">
                  <a:lumMod val="75000"/>
                </a:schemeClr>
              </a:gs>
              <a:gs pos="50000">
                <a:schemeClr val="bg2"/>
              </a:gs>
              <a:gs pos="100000">
                <a:schemeClr val="bg2">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685800" y="228600"/>
            <a:ext cx="7239000" cy="85725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685800" y="1133475"/>
            <a:ext cx="7467600" cy="33147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Footer Placeholder 4"/>
          <p:cNvSpPr>
            <a:spLocks noGrp="1"/>
          </p:cNvSpPr>
          <p:nvPr>
            <p:ph type="ftr" sz="quarter" idx="3"/>
          </p:nvPr>
        </p:nvSpPr>
        <p:spPr>
          <a:xfrm>
            <a:off x="1259680" y="4914900"/>
            <a:ext cx="7162800" cy="17145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686800" y="4305300"/>
            <a:ext cx="381000" cy="273844"/>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74E28E45-CBBC-401E-9713-0F73701B8C2D}" type="slidenum">
              <a:rPr lang="en-US" smtClean="0"/>
              <a:pPr/>
              <a:t>‹#›</a:t>
            </a:fld>
            <a:endParaRPr lang="en-US" dirty="0"/>
          </a:p>
        </p:txBody>
      </p:sp>
      <p:sp>
        <p:nvSpPr>
          <p:cNvPr id="16" name="Freeform 5"/>
          <p:cNvSpPr>
            <a:spLocks/>
          </p:cNvSpPr>
          <p:nvPr/>
        </p:nvSpPr>
        <p:spPr bwMode="auto">
          <a:xfrm>
            <a:off x="8453441" y="4286250"/>
            <a:ext cx="242887" cy="32385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870436" y="3587262"/>
            <a:ext cx="1969477" cy="228600"/>
          </a:xfrm>
          <a:prstGeom prst="rect">
            <a:avLst/>
          </a:prstGeom>
        </p:spPr>
        <p:txBody>
          <a:bodyPr vert="horz" lIns="91440" tIns="45720" rIns="91440" bIns="45720" rtlCol="0" anchor="ctr"/>
          <a:lstStyle>
            <a:lvl1pPr algn="l">
              <a:defRPr sz="1200">
                <a:solidFill>
                  <a:srgbClr val="FFFFFF"/>
                </a:solidFill>
              </a:defRPr>
            </a:lvl1pPr>
          </a:lstStyle>
          <a:p>
            <a:fld id="{1CF3CB35-A368-4E9F-9937-DFCF513CCEC8}" type="datetimeFigureOut">
              <a:rPr lang="en-US" smtClean="0"/>
              <a:pPr/>
              <a:t>1/9/2014</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nLst>
      <p:par>
        <p:cTn id="1" dur="indefinite" restart="never" nodeType="tmRoot"/>
      </p:par>
    </p:tnLst>
  </p:timing>
  <p:txStyles>
    <p:titleStyle>
      <a:lvl1pPr algn="l" defTabSz="914400" rtl="0" eaLnBrk="1" latinLnBrk="0" hangingPunct="1">
        <a:spcBef>
          <a:spcPct val="0"/>
        </a:spcBef>
        <a:buNone/>
        <a:defRPr sz="4800" b="1" kern="1200">
          <a:ln w="12700">
            <a:noFill/>
          </a:ln>
          <a:solidFill>
            <a:schemeClr val="tx1"/>
          </a:solidFill>
          <a:effectLst>
            <a:outerShdw blurRad="762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0.wav"/><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1.wav"/><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NULL" TargetMode="External"/><Relationship Id="rId7" Type="http://schemas.openxmlformats.org/officeDocument/2006/relationships/image" Target="../media/image7.png"/><Relationship Id="rId2" Type="http://schemas.openxmlformats.org/officeDocument/2006/relationships/audio" Target="file:///C:\Users\Anna\Documents\CONVEGNI\Conservatorio%20Padova%202012\es01-Battito%20Cardiaco.wav" TargetMode="External"/><Relationship Id="rId1" Type="http://schemas.microsoft.com/office/2007/relationships/media" Target="file:///C:\Users\Anna\Documents\CONVEGNI\Conservatorio%20Padova%202012\es01-Battito%20Cardiaco.wav" TargetMode="External"/><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microsoft.com/office/2007/relationships/media"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0.wav"/><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audio" Target="file:///E:\uiclucca\lezione%20musica\sirena.wav" TargetMode="External"/><Relationship Id="rId6" Type="http://schemas.openxmlformats.org/officeDocument/2006/relationships/image" Target="../media/image8.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NULL" TargetMode="External"/><Relationship Id="rId7" Type="http://schemas.openxmlformats.org/officeDocument/2006/relationships/image" Target="../media/image8.png"/><Relationship Id="rId2" Type="http://schemas.openxmlformats.org/officeDocument/2006/relationships/audio" Target="file:///E:\uiclucca\lezione%20musica\crescendo.wav" TargetMode="External"/><Relationship Id="rId1" Type="http://schemas.openxmlformats.org/officeDocument/2006/relationships/tags" Target="../tags/tag1.xml"/><Relationship Id="rId6" Type="http://schemas.openxmlformats.org/officeDocument/2006/relationships/notesSlide" Target="../notesSlides/notesSlide21.xml"/><Relationship Id="rId5" Type="http://schemas.openxmlformats.org/officeDocument/2006/relationships/slideLayout" Target="../slideLayouts/slideLayout12.xml"/><Relationship Id="rId4" Type="http://schemas.microsoft.com/office/2007/relationships/media" Target="../media/media21.wav"/></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file:///E:\uiclucca\lezione%20musica\es3bis-timbro2.wav" TargetMode="External"/><Relationship Id="rId7" Type="http://schemas.openxmlformats.org/officeDocument/2006/relationships/notesSlide" Target="../notesSlides/notesSlide22.xml"/><Relationship Id="rId2" Type="http://schemas.openxmlformats.org/officeDocument/2006/relationships/audio" Target="file:///E:\uiclucca\lezione%20musica\es3-timbro1.wav" TargetMode="External"/><Relationship Id="rId1" Type="http://schemas.openxmlformats.org/officeDocument/2006/relationships/tags" Target="../tags/tag2.xml"/><Relationship Id="rId6" Type="http://schemas.openxmlformats.org/officeDocument/2006/relationships/slideLayout" Target="../slideLayouts/slideLayout12.xml"/><Relationship Id="rId5" Type="http://schemas.microsoft.com/office/2007/relationships/media" Target="../media/media22.wav"/><Relationship Id="rId4" Type="http://schemas.openxmlformats.org/officeDocument/2006/relationships/audio" Target="NULL" TargetMode="Externa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3.wav"/><Relationship Id="rId7" Type="http://schemas.openxmlformats.org/officeDocument/2006/relationships/image" Target="../media/image8.png"/><Relationship Id="rId2" Type="http://schemas.openxmlformats.org/officeDocument/2006/relationships/audio" Target="file:///E:\unichieti\esempi\es4-cattedrale.wav" TargetMode="External"/><Relationship Id="rId1" Type="http://schemas.openxmlformats.org/officeDocument/2006/relationships/tags" Target="../tags/tag3.xml"/><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9.wav"/><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http://paccini.veia.it/sites/default/files/imagecache/640px_480px/deruchette_07.jpg"/>
          <p:cNvPicPr/>
          <p:nvPr/>
        </p:nvPicPr>
        <p:blipFill>
          <a:blip r:embed="rId5" cstate="print">
            <a:duotone>
              <a:prstClr val="black"/>
              <a:schemeClr val="accent2">
                <a:tint val="45000"/>
                <a:satMod val="400000"/>
              </a:schemeClr>
            </a:duotone>
          </a:blip>
          <a:srcRect/>
          <a:stretch>
            <a:fillRect/>
          </a:stretch>
        </p:blipFill>
        <p:spPr bwMode="auto">
          <a:xfrm>
            <a:off x="217655" y="1"/>
            <a:ext cx="8926347" cy="545207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4788024" y="4011910"/>
            <a:ext cx="1861684" cy="8025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2"/>
          <p:cNvPicPr>
            <a:picLocks noChangeAspect="1" noChangeArrowheads="1"/>
          </p:cNvPicPr>
          <p:nvPr/>
        </p:nvPicPr>
        <p:blipFill>
          <a:blip r:embed="rId7" cstate="print"/>
          <a:srcRect/>
          <a:stretch>
            <a:fillRect/>
          </a:stretch>
        </p:blipFill>
        <p:spPr bwMode="auto">
          <a:xfrm>
            <a:off x="2411760" y="4022400"/>
            <a:ext cx="1907704" cy="7920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CasellaDiTesto 5"/>
          <p:cNvSpPr txBox="1"/>
          <p:nvPr/>
        </p:nvSpPr>
        <p:spPr>
          <a:xfrm>
            <a:off x="467544" y="123478"/>
            <a:ext cx="7560840" cy="923330"/>
          </a:xfrm>
          <a:prstGeom prst="rect">
            <a:avLst/>
          </a:prstGeom>
          <a:noFill/>
        </p:spPr>
        <p:txBody>
          <a:bodyPr wrap="square" rtlCol="0">
            <a:spAutoFit/>
          </a:bodyPr>
          <a:lstStyle/>
          <a:p>
            <a:r>
              <a:rPr lang="it-IT"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EAR TRAINING </a:t>
            </a:r>
            <a:endParaRPr lang="it-IT" sz="5400" dirty="0"/>
          </a:p>
        </p:txBody>
      </p:sp>
      <p:sp>
        <p:nvSpPr>
          <p:cNvPr id="7" name="Rettangolo 6"/>
          <p:cNvSpPr/>
          <p:nvPr/>
        </p:nvSpPr>
        <p:spPr>
          <a:xfrm>
            <a:off x="720080" y="1229727"/>
            <a:ext cx="5292080" cy="2554545"/>
          </a:xfrm>
          <a:prstGeom prst="rect">
            <a:avLst/>
          </a:prstGeom>
        </p:spPr>
        <p:txBody>
          <a:bodyPr wrap="square">
            <a:spAutoFit/>
          </a:bodyPr>
          <a:lstStyle/>
          <a:p>
            <a:pPr>
              <a:buFont typeface="Arial" pitchFamily="34" charset="0"/>
              <a:buChar char="•"/>
              <a:defRPr/>
            </a:pPr>
            <a:r>
              <a:rPr lang="en-GB" sz="3200" dirty="0">
                <a:solidFill>
                  <a:schemeClr val="bg1"/>
                </a:solidFill>
              </a:rPr>
              <a:t>the sense of hearing as a compensating sense</a:t>
            </a:r>
          </a:p>
          <a:p>
            <a:pPr>
              <a:buFont typeface="Arial" pitchFamily="34" charset="0"/>
              <a:buChar char="•"/>
              <a:defRPr/>
            </a:pPr>
            <a:r>
              <a:rPr lang="en-GB" sz="3200" dirty="0">
                <a:solidFill>
                  <a:schemeClr val="bg1"/>
                </a:solidFill>
              </a:rPr>
              <a:t>communication between teacher and pupil</a:t>
            </a:r>
          </a:p>
          <a:p>
            <a:pPr>
              <a:buFont typeface="Arial" pitchFamily="34" charset="0"/>
              <a:buChar char="•"/>
              <a:defRPr/>
            </a:pPr>
            <a:r>
              <a:rPr lang="en-GB" sz="3200" dirty="0">
                <a:solidFill>
                  <a:schemeClr val="bg1"/>
                </a:solidFill>
              </a:rPr>
              <a:t>music studies in general</a:t>
            </a:r>
            <a:endParaRPr lang="it-IT" sz="3200" dirty="0" smtClean="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89615740"/>
      </p:ext>
    </p:extLst>
  </p:cSld>
  <p:clrMapOvr>
    <a:masterClrMapping/>
  </p:clrMapOvr>
  <p:transition spd="med" advTm="3042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fontAlgn="auto" hangingPunct="1">
              <a:lnSpc>
                <a:spcPct val="150000"/>
              </a:lnSpc>
              <a:spcAft>
                <a:spcPts val="0"/>
              </a:spcAft>
              <a:defRPr/>
            </a:pPr>
            <a:r>
              <a:rPr lang="it-IT" sz="3200" b="1" dirty="0" smtClean="0">
                <a:solidFill>
                  <a:schemeClr val="tx1"/>
                </a:solidFill>
              </a:rPr>
              <a:t>Similarities between sight and </a:t>
            </a:r>
            <a:r>
              <a:rPr lang="it-IT" sz="3200" dirty="0" smtClean="0">
                <a:solidFill>
                  <a:schemeClr val="tx1"/>
                </a:solidFill>
              </a:rPr>
              <a:t>hearing</a:t>
            </a:r>
            <a:endParaRPr lang="it-IT" sz="3200" b="1" dirty="0">
              <a:solidFill>
                <a:schemeClr val="tx1"/>
              </a:solidFill>
            </a:endParaRPr>
          </a:p>
        </p:txBody>
      </p:sp>
      <p:sp>
        <p:nvSpPr>
          <p:cNvPr id="18435" name="Rectangle 3"/>
          <p:cNvSpPr>
            <a:spLocks noGrp="1" noChangeArrowheads="1"/>
          </p:cNvSpPr>
          <p:nvPr>
            <p:ph sz="quarter" idx="1"/>
          </p:nvPr>
        </p:nvSpPr>
        <p:spPr>
          <a:xfrm>
            <a:off x="457200" y="1200150"/>
            <a:ext cx="7467600" cy="3655219"/>
          </a:xfrm>
        </p:spPr>
        <p:txBody>
          <a:bodyPr/>
          <a:lstStyle/>
          <a:p>
            <a:pPr eaLnBrk="1" hangingPunct="1">
              <a:lnSpc>
                <a:spcPct val="150000"/>
              </a:lnSpc>
            </a:pPr>
            <a:r>
              <a:rPr lang="it-IT" dirty="0" smtClean="0"/>
              <a:t>Both senses work at a distance</a:t>
            </a:r>
          </a:p>
          <a:p>
            <a:pPr eaLnBrk="1" hangingPunct="1">
              <a:lnSpc>
                <a:spcPct val="150000"/>
              </a:lnSpc>
            </a:pPr>
            <a:r>
              <a:rPr lang="it-IT" dirty="0" smtClean="0"/>
              <a:t>Unlike touch</a:t>
            </a: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482.339" end="1622.9104"/>
                </p14:media>
              </p:ext>
            </p:extLst>
          </p:nvPr>
        </p:nvPicPr>
        <p:blipFill>
          <a:blip r:embed="rId5"/>
          <a:stretch>
            <a:fillRect/>
          </a:stretch>
        </p:blipFill>
        <p:spPr>
          <a:xfrm>
            <a:off x="8318500" y="4318000"/>
            <a:ext cx="609600" cy="609600"/>
          </a:xfrm>
          <a:prstGeom prst="rect">
            <a:avLst/>
          </a:prstGeom>
        </p:spPr>
      </p:pic>
    </p:spTree>
  </p:cSld>
  <p:clrMapOvr>
    <a:masterClrMapping/>
  </p:clrMapOvr>
  <p:transition advTm="161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Further similarities</a:t>
            </a:r>
            <a:endParaRPr lang="it-IT" b="1" dirty="0">
              <a:solidFill>
                <a:schemeClr val="tx1"/>
              </a:solidFill>
            </a:endParaRPr>
          </a:p>
        </p:txBody>
      </p:sp>
      <p:sp>
        <p:nvSpPr>
          <p:cNvPr id="19459" name="Rectangle 3"/>
          <p:cNvSpPr>
            <a:spLocks noGrp="1" noChangeArrowheads="1"/>
          </p:cNvSpPr>
          <p:nvPr>
            <p:ph sz="quarter" idx="1"/>
          </p:nvPr>
        </p:nvSpPr>
        <p:spPr>
          <a:xfrm>
            <a:off x="457200" y="1200150"/>
            <a:ext cx="7467600" cy="3655219"/>
          </a:xfrm>
        </p:spPr>
        <p:txBody>
          <a:bodyPr>
            <a:normAutofit fontScale="92500" lnSpcReduction="20000"/>
          </a:bodyPr>
          <a:lstStyle/>
          <a:p>
            <a:pPr>
              <a:lnSpc>
                <a:spcPct val="150000"/>
              </a:lnSpc>
            </a:pPr>
            <a:r>
              <a:rPr lang="en-GB" dirty="0" smtClean="0"/>
              <a:t>Images </a:t>
            </a:r>
            <a:r>
              <a:rPr lang="en-GB" dirty="0"/>
              <a:t>and sounds sometimes reach us even if we do not want them to</a:t>
            </a:r>
            <a:r>
              <a:rPr lang="en-GB" dirty="0" smtClean="0"/>
              <a:t>.</a:t>
            </a:r>
          </a:p>
          <a:p>
            <a:pPr>
              <a:lnSpc>
                <a:spcPct val="150000"/>
              </a:lnSpc>
            </a:pPr>
            <a:r>
              <a:rPr lang="en-GB" dirty="0" smtClean="0"/>
              <a:t>They can stimulate </a:t>
            </a:r>
            <a:r>
              <a:rPr lang="en-GB" dirty="0"/>
              <a:t>our curiosity, which is the origin of knowledge</a:t>
            </a:r>
            <a:r>
              <a:rPr lang="it-IT" dirty="0" smtClean="0"/>
              <a:t>.</a:t>
            </a:r>
          </a:p>
          <a:p>
            <a:pPr>
              <a:lnSpc>
                <a:spcPct val="150000"/>
              </a:lnSpc>
              <a:buNone/>
            </a:pPr>
            <a:r>
              <a:rPr lang="en-GB" dirty="0"/>
              <a:t>The other side of the </a:t>
            </a:r>
            <a:r>
              <a:rPr lang="en-GB" dirty="0" smtClean="0"/>
              <a:t>coin</a:t>
            </a:r>
            <a:r>
              <a:rPr lang="it-IT" dirty="0" smtClean="0"/>
              <a:t>:</a:t>
            </a:r>
          </a:p>
          <a:p>
            <a:pPr>
              <a:lnSpc>
                <a:spcPct val="150000"/>
              </a:lnSpc>
              <a:buNone/>
            </a:pPr>
            <a:r>
              <a:rPr lang="en-GB" dirty="0" smtClean="0"/>
              <a:t>The </a:t>
            </a:r>
            <a:r>
              <a:rPr lang="en-GB" dirty="0"/>
              <a:t>stimuli are sometimes unwelcome and obtrusive</a:t>
            </a:r>
            <a:r>
              <a:rPr lang="it-IT" dirty="0" smtClean="0"/>
              <a:t>!</a:t>
            </a:r>
          </a:p>
          <a:p>
            <a:pPr eaLnBrk="1" hangingPunct="1">
              <a:lnSpc>
                <a:spcPct val="150000"/>
              </a:lnSpc>
            </a:pPr>
            <a:endParaRPr lang="it-IT" dirty="0" smtClean="0"/>
          </a:p>
          <a:p>
            <a:pPr eaLnBrk="1" hangingPunct="1">
              <a:lnSpc>
                <a:spcPct val="150000"/>
              </a:lnSpc>
            </a:pPr>
            <a:endParaRPr lang="it-IT" dirty="0" smtClean="0"/>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644.6301"/>
                </p14:media>
              </p:ext>
            </p:extLst>
          </p:nvPr>
        </p:nvPicPr>
        <p:blipFill>
          <a:blip r:embed="rId5"/>
          <a:stretch>
            <a:fillRect/>
          </a:stretch>
        </p:blipFill>
        <p:spPr>
          <a:xfrm>
            <a:off x="8318500" y="4318000"/>
            <a:ext cx="609600" cy="609600"/>
          </a:xfrm>
          <a:prstGeom prst="rect">
            <a:avLst/>
          </a:prstGeom>
        </p:spPr>
      </p:pic>
    </p:spTree>
  </p:cSld>
  <p:clrMapOvr>
    <a:masterClrMapping/>
  </p:clrMapOvr>
  <p:transition advTm="26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fontAlgn="auto" hangingPunct="1">
              <a:lnSpc>
                <a:spcPct val="150000"/>
              </a:lnSpc>
              <a:spcAft>
                <a:spcPts val="0"/>
              </a:spcAft>
              <a:defRPr/>
            </a:pPr>
            <a:r>
              <a:rPr lang="it-IT" sz="3200" b="1" dirty="0" smtClean="0">
                <a:solidFill>
                  <a:schemeClr val="tx1"/>
                </a:solidFill>
              </a:rPr>
              <a:t>Differences between sight and </a:t>
            </a:r>
            <a:r>
              <a:rPr lang="it-IT" sz="3200" dirty="0" smtClean="0">
                <a:solidFill>
                  <a:schemeClr val="tx1"/>
                </a:solidFill>
              </a:rPr>
              <a:t>hearing</a:t>
            </a:r>
            <a:endParaRPr lang="it-IT" sz="3200" b="1" dirty="0">
              <a:solidFill>
                <a:schemeClr val="tx1"/>
              </a:solidFill>
            </a:endParaRPr>
          </a:p>
        </p:txBody>
      </p:sp>
      <p:sp>
        <p:nvSpPr>
          <p:cNvPr id="20483" name="Rectangle 3"/>
          <p:cNvSpPr>
            <a:spLocks noGrp="1" noChangeArrowheads="1"/>
          </p:cNvSpPr>
          <p:nvPr>
            <p:ph sz="quarter" idx="1"/>
          </p:nvPr>
        </p:nvSpPr>
        <p:spPr>
          <a:xfrm>
            <a:off x="457200" y="1059656"/>
            <a:ext cx="8229600" cy="3509963"/>
          </a:xfrm>
        </p:spPr>
        <p:txBody>
          <a:bodyPr>
            <a:normAutofit fontScale="62500" lnSpcReduction="20000"/>
          </a:bodyPr>
          <a:lstStyle/>
          <a:p>
            <a:pPr eaLnBrk="1" hangingPunct="1">
              <a:lnSpc>
                <a:spcPct val="130000"/>
              </a:lnSpc>
            </a:pPr>
            <a:r>
              <a:rPr lang="it-IT" dirty="0" smtClean="0"/>
              <a:t>Permanent (images)</a:t>
            </a:r>
          </a:p>
          <a:p>
            <a:pPr eaLnBrk="1" hangingPunct="1">
              <a:lnSpc>
                <a:spcPct val="130000"/>
              </a:lnSpc>
            </a:pPr>
            <a:r>
              <a:rPr lang="it-IT" dirty="0" smtClean="0"/>
              <a:t>temporary (sound)</a:t>
            </a:r>
          </a:p>
          <a:p>
            <a:pPr>
              <a:lnSpc>
                <a:spcPct val="130000"/>
              </a:lnSpc>
            </a:pPr>
            <a:r>
              <a:rPr lang="en-GB" dirty="0"/>
              <a:t>Here is the first: the permanence of images as compared with the ephemeral nature of sound. What does this mean? It means that images are constant. Sighted children form the idea of permanence of objects because they see them many times during the </a:t>
            </a:r>
            <a:r>
              <a:rPr lang="en-GB" dirty="0" smtClean="0"/>
              <a:t>day</a:t>
            </a:r>
            <a:r>
              <a:rPr lang="it-IT" dirty="0" smtClean="0"/>
              <a:t>.</a:t>
            </a:r>
          </a:p>
          <a:p>
            <a:r>
              <a:rPr lang="en-GB" dirty="0"/>
              <a:t>The sound of objects instead does </a:t>
            </a:r>
            <a:r>
              <a:rPr lang="en-GB" b="1" dirty="0"/>
              <a:t>not</a:t>
            </a:r>
            <a:r>
              <a:rPr lang="en-GB" dirty="0"/>
              <a:t> have the continuity of images. Visually impaired children find it more difficult to imagine that objects exist if they do not produce a sound, because they do not have a constant perception of them over time.</a:t>
            </a:r>
          </a:p>
          <a:p>
            <a:r>
              <a:rPr lang="en-GB" dirty="0"/>
              <a:t>“If I hear I forget, if I see I remember, if I do I understand.”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41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Quantity</a:t>
            </a:r>
            <a:r>
              <a:rPr lang="it-IT" dirty="0" smtClean="0">
                <a:solidFill>
                  <a:schemeClr val="tx1"/>
                </a:solidFill>
              </a:rPr>
              <a:t> </a:t>
            </a:r>
            <a:r>
              <a:rPr lang="it-IT" b="1" dirty="0" smtClean="0">
                <a:solidFill>
                  <a:schemeClr val="tx1"/>
                </a:solidFill>
              </a:rPr>
              <a:t>of</a:t>
            </a:r>
            <a:r>
              <a:rPr lang="it-IT" dirty="0" smtClean="0">
                <a:solidFill>
                  <a:schemeClr val="tx1"/>
                </a:solidFill>
              </a:rPr>
              <a:t> </a:t>
            </a:r>
            <a:r>
              <a:rPr lang="it-IT" b="1" dirty="0" smtClean="0">
                <a:solidFill>
                  <a:schemeClr val="tx1"/>
                </a:solidFill>
              </a:rPr>
              <a:t>information</a:t>
            </a:r>
            <a:endParaRPr lang="it-IT" b="1" dirty="0">
              <a:solidFill>
                <a:schemeClr val="tx1"/>
              </a:solidFill>
            </a:endParaRPr>
          </a:p>
        </p:txBody>
      </p:sp>
      <p:sp>
        <p:nvSpPr>
          <p:cNvPr id="21507" name="Rectangle 5"/>
          <p:cNvSpPr>
            <a:spLocks noGrp="1" noChangeArrowheads="1"/>
          </p:cNvSpPr>
          <p:nvPr>
            <p:ph sz="quarter" idx="1"/>
          </p:nvPr>
        </p:nvSpPr>
        <p:spPr>
          <a:xfrm>
            <a:off x="457200" y="1200150"/>
            <a:ext cx="7467600" cy="3655219"/>
          </a:xfrm>
        </p:spPr>
        <p:txBody>
          <a:bodyPr/>
          <a:lstStyle/>
          <a:p>
            <a:pPr eaLnBrk="1" hangingPunct="1">
              <a:lnSpc>
                <a:spcPct val="150000"/>
              </a:lnSpc>
            </a:pPr>
            <a:r>
              <a:rPr lang="it-IT" dirty="0" smtClean="0"/>
              <a:t>Vision – large quantity</a:t>
            </a:r>
          </a:p>
          <a:p>
            <a:pPr eaLnBrk="1" hangingPunct="1">
              <a:lnSpc>
                <a:spcPct val="150000"/>
              </a:lnSpc>
            </a:pPr>
            <a:r>
              <a:rPr lang="it-IT" dirty="0" smtClean="0"/>
              <a:t>Hearing – lesser quantity</a:t>
            </a:r>
          </a:p>
          <a:p>
            <a:pPr eaLnBrk="1" hangingPunct="1">
              <a:lnSpc>
                <a:spcPct val="150000"/>
              </a:lnSpc>
            </a:pPr>
            <a:endParaRPr lang="it-IT"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6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95288" y="0"/>
            <a:ext cx="7467600" cy="857250"/>
          </a:xfrm>
        </p:spPr>
        <p:txBody>
          <a:bodyPr/>
          <a:lstStyle/>
          <a:p>
            <a:pPr eaLnBrk="1" fontAlgn="auto" hangingPunct="1">
              <a:lnSpc>
                <a:spcPct val="150000"/>
              </a:lnSpc>
              <a:spcAft>
                <a:spcPts val="0"/>
              </a:spcAft>
              <a:defRPr/>
            </a:pPr>
            <a:r>
              <a:rPr lang="it-IT" b="1" dirty="0" smtClean="0">
                <a:solidFill>
                  <a:schemeClr val="tx1"/>
                </a:solidFill>
              </a:rPr>
              <a:t>The Capacity</a:t>
            </a:r>
            <a:r>
              <a:rPr lang="it-IT" dirty="0" smtClean="0">
                <a:solidFill>
                  <a:schemeClr val="tx1"/>
                </a:solidFill>
              </a:rPr>
              <a:t> </a:t>
            </a:r>
            <a:r>
              <a:rPr lang="it-IT" b="1" dirty="0" smtClean="0">
                <a:solidFill>
                  <a:schemeClr val="tx1"/>
                </a:solidFill>
              </a:rPr>
              <a:t>to</a:t>
            </a:r>
            <a:r>
              <a:rPr lang="it-IT" dirty="0" smtClean="0">
                <a:solidFill>
                  <a:schemeClr val="tx1"/>
                </a:solidFill>
              </a:rPr>
              <a:t> </a:t>
            </a:r>
            <a:r>
              <a:rPr lang="it-IT" b="1" dirty="0" smtClean="0">
                <a:solidFill>
                  <a:schemeClr val="tx1"/>
                </a:solidFill>
              </a:rPr>
              <a:t>select</a:t>
            </a:r>
            <a:endParaRPr lang="it-IT" b="1" dirty="0">
              <a:solidFill>
                <a:schemeClr val="tx1"/>
              </a:solidFill>
            </a:endParaRPr>
          </a:p>
        </p:txBody>
      </p:sp>
      <p:sp>
        <p:nvSpPr>
          <p:cNvPr id="37891" name="Rectangle 3"/>
          <p:cNvSpPr>
            <a:spLocks noGrp="1" noChangeArrowheads="1"/>
          </p:cNvSpPr>
          <p:nvPr>
            <p:ph sz="quarter" idx="1"/>
          </p:nvPr>
        </p:nvSpPr>
        <p:spPr>
          <a:xfrm>
            <a:off x="827584" y="771550"/>
            <a:ext cx="7467600" cy="3957638"/>
          </a:xfrm>
        </p:spPr>
        <p:txBody>
          <a:bodyPr>
            <a:normAutofit fontScale="62500" lnSpcReduction="20000"/>
          </a:bodyPr>
          <a:lstStyle/>
          <a:p>
            <a:r>
              <a:rPr lang="en-GB" dirty="0"/>
              <a:t>Our eyes can focus on different images, adapting to the distance, selecting the most important things and overlooking the least important </a:t>
            </a:r>
            <a:r>
              <a:rPr lang="en-GB" dirty="0" smtClean="0"/>
              <a:t>ones.</a:t>
            </a:r>
          </a:p>
          <a:p>
            <a:r>
              <a:rPr lang="en-GB" dirty="0" smtClean="0"/>
              <a:t>This </a:t>
            </a:r>
            <a:r>
              <a:rPr lang="en-GB" dirty="0"/>
              <a:t>is possible in only a limited way with hearing.</a:t>
            </a:r>
          </a:p>
          <a:p>
            <a:pPr marL="274320" indent="-274320">
              <a:lnSpc>
                <a:spcPct val="120000"/>
              </a:lnSpc>
              <a:defRPr/>
            </a:pPr>
            <a:r>
              <a:rPr lang="en-GB" dirty="0"/>
              <a:t>Louder sounds drown out weaker ones, even if we are trying to hear the weaker sounds. A noise that is too loud both disturbs and distracts us as well as masking the weaker sounds</a:t>
            </a:r>
            <a:r>
              <a:rPr lang="en-GB" dirty="0" smtClean="0"/>
              <a:t>.</a:t>
            </a:r>
          </a:p>
          <a:p>
            <a:pPr marL="274320" indent="-274320">
              <a:lnSpc>
                <a:spcPct val="120000"/>
              </a:lnSpc>
              <a:defRPr/>
            </a:pPr>
            <a:r>
              <a:rPr lang="en-GB" dirty="0" smtClean="0"/>
              <a:t>Too </a:t>
            </a:r>
            <a:r>
              <a:rPr lang="en-GB" dirty="0"/>
              <a:t>many sounds together will be annoying and confusing, but the same is not true for images, which we can choose to look at or ignore</a:t>
            </a:r>
            <a:r>
              <a:rPr lang="en-GB" dirty="0" smtClean="0"/>
              <a:t>.</a:t>
            </a:r>
          </a:p>
          <a:p>
            <a:pPr marL="274320" indent="-274320">
              <a:lnSpc>
                <a:spcPct val="120000"/>
              </a:lnSpc>
              <a:defRPr/>
            </a:pPr>
            <a:r>
              <a:rPr lang="en-GB" dirty="0"/>
              <a:t>The phrase “look over there!” makes sense, while we cannot say “listen over there</a:t>
            </a:r>
            <a:r>
              <a:rPr lang="en-GB" dirty="0" smtClean="0"/>
              <a:t>!”.</a:t>
            </a:r>
          </a:p>
          <a:p>
            <a:pPr marL="274320" indent="-274320">
              <a:lnSpc>
                <a:spcPct val="120000"/>
              </a:lnSpc>
              <a:defRPr/>
            </a:pPr>
            <a:r>
              <a:rPr lang="en-GB" dirty="0" smtClean="0"/>
              <a:t>We </a:t>
            </a:r>
            <a:r>
              <a:rPr lang="en-GB" dirty="0"/>
              <a:t>can ignore what is going on around us and, for instance, immerse ourselves in a book without paying attention to our visual surroundings.</a:t>
            </a:r>
            <a:endParaRPr lang="it-IT"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56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418356"/>
            <a:ext cx="7239000" cy="857250"/>
          </a:xfrm>
        </p:spPr>
        <p:txBody>
          <a:bodyPr/>
          <a:lstStyle/>
          <a:p>
            <a:pPr eaLnBrk="1" fontAlgn="auto" hangingPunct="1">
              <a:lnSpc>
                <a:spcPct val="150000"/>
              </a:lnSpc>
              <a:spcAft>
                <a:spcPts val="0"/>
              </a:spcAft>
              <a:defRPr/>
            </a:pPr>
            <a:r>
              <a:rPr lang="it-IT" sz="3600" b="1" dirty="0" smtClean="0">
                <a:solidFill>
                  <a:schemeClr val="tx1"/>
                </a:solidFill>
              </a:rPr>
              <a:t>Structure</a:t>
            </a:r>
            <a:r>
              <a:rPr lang="it-IT" sz="3600" dirty="0" smtClean="0">
                <a:solidFill>
                  <a:schemeClr val="tx1"/>
                </a:solidFill>
              </a:rPr>
              <a:t> </a:t>
            </a:r>
            <a:r>
              <a:rPr lang="it-IT" sz="3600" b="1" dirty="0" smtClean="0">
                <a:solidFill>
                  <a:schemeClr val="tx1"/>
                </a:solidFill>
              </a:rPr>
              <a:t>of the field of perception</a:t>
            </a:r>
            <a:endParaRPr lang="it-IT" sz="3600" b="1" dirty="0">
              <a:solidFill>
                <a:schemeClr val="tx1"/>
              </a:solidFill>
            </a:endParaRPr>
          </a:p>
        </p:txBody>
      </p:sp>
      <p:sp>
        <p:nvSpPr>
          <p:cNvPr id="23555" name="Rectangle 3"/>
          <p:cNvSpPr>
            <a:spLocks noGrp="1" noChangeArrowheads="1"/>
          </p:cNvSpPr>
          <p:nvPr>
            <p:ph sz="quarter" idx="1"/>
          </p:nvPr>
        </p:nvSpPr>
        <p:spPr>
          <a:xfrm>
            <a:off x="467544" y="1488281"/>
            <a:ext cx="7467600" cy="3655219"/>
          </a:xfrm>
        </p:spPr>
        <p:txBody>
          <a:bodyPr/>
          <a:lstStyle/>
          <a:p>
            <a:pPr>
              <a:lnSpc>
                <a:spcPct val="150000"/>
              </a:lnSpc>
            </a:pPr>
            <a:r>
              <a:rPr lang="it-IT" dirty="0" smtClean="0"/>
              <a:t>The field of vision is circa 180° in front of the observer</a:t>
            </a:r>
          </a:p>
          <a:p>
            <a:pPr>
              <a:lnSpc>
                <a:spcPct val="150000"/>
              </a:lnSpc>
            </a:pPr>
            <a:r>
              <a:rPr lang="en-GB" dirty="0" smtClean="0"/>
              <a:t>Hearing </a:t>
            </a:r>
            <a:r>
              <a:rPr lang="en-GB" dirty="0"/>
              <a:t>captures all the sounds within a 360° field, therefore we also hear sounds </a:t>
            </a:r>
            <a:r>
              <a:rPr lang="en-GB" dirty="0" smtClean="0"/>
              <a:t>behind us</a:t>
            </a:r>
            <a:r>
              <a:rPr lang="en-GB" dirty="0"/>
              <a:t>.</a:t>
            </a:r>
            <a:endParaRPr lang="it-IT" dirty="0" smtClean="0"/>
          </a:p>
          <a:p>
            <a:pPr eaLnBrk="1" hangingPunct="1">
              <a:lnSpc>
                <a:spcPct val="150000"/>
              </a:lnSpc>
            </a:pPr>
            <a:endParaRPr lang="it-IT"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31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526368"/>
            <a:ext cx="7239000" cy="857250"/>
          </a:xfrm>
        </p:spPr>
        <p:txBody>
          <a:bodyPr/>
          <a:lstStyle/>
          <a:p>
            <a:pPr>
              <a:lnSpc>
                <a:spcPct val="150000"/>
              </a:lnSpc>
              <a:defRPr/>
            </a:pPr>
            <a:r>
              <a:rPr lang="en-GB" sz="3600" dirty="0" smtClean="0">
                <a:effectLst/>
              </a:rPr>
              <a:t>Refractivity </a:t>
            </a:r>
            <a:r>
              <a:rPr lang="en-GB" sz="3600" dirty="0">
                <a:effectLst/>
              </a:rPr>
              <a:t>of bodies and materials</a:t>
            </a:r>
            <a:endParaRPr lang="it-IT" sz="3600" b="1" dirty="0">
              <a:solidFill>
                <a:schemeClr val="tx1"/>
              </a:solidFill>
            </a:endParaRPr>
          </a:p>
        </p:txBody>
      </p:sp>
      <p:sp>
        <p:nvSpPr>
          <p:cNvPr id="24579" name="Rectangle 3"/>
          <p:cNvSpPr>
            <a:spLocks noGrp="1" noChangeArrowheads="1"/>
          </p:cNvSpPr>
          <p:nvPr>
            <p:ph sz="quarter" idx="1"/>
          </p:nvPr>
        </p:nvSpPr>
        <p:spPr>
          <a:xfrm>
            <a:off x="467544" y="1707655"/>
            <a:ext cx="7467600" cy="2880320"/>
          </a:xfrm>
        </p:spPr>
        <p:txBody>
          <a:bodyPr/>
          <a:lstStyle/>
          <a:p>
            <a:pPr eaLnBrk="1" hangingPunct="1">
              <a:lnSpc>
                <a:spcPct val="150000"/>
              </a:lnSpc>
            </a:pPr>
            <a:r>
              <a:rPr lang="it-IT" dirty="0" smtClean="0"/>
              <a:t>Transparent to vision but not hearing (e.g. Very thick glass)</a:t>
            </a:r>
          </a:p>
          <a:p>
            <a:pPr>
              <a:lnSpc>
                <a:spcPct val="150000"/>
              </a:lnSpc>
            </a:pPr>
            <a:r>
              <a:rPr lang="it-IT" dirty="0"/>
              <a:t>Transparent to hearing </a:t>
            </a:r>
            <a:r>
              <a:rPr lang="it-IT" dirty="0" smtClean="0"/>
              <a:t>but </a:t>
            </a:r>
            <a:r>
              <a:rPr lang="it-IT" dirty="0"/>
              <a:t>not </a:t>
            </a:r>
            <a:r>
              <a:rPr lang="it-IT" dirty="0" smtClean="0"/>
              <a:t>vision (</a:t>
            </a:r>
            <a:r>
              <a:rPr lang="it-IT" dirty="0"/>
              <a:t>e.g. </a:t>
            </a:r>
            <a:r>
              <a:rPr lang="it-IT" dirty="0" smtClean="0"/>
              <a:t>walls</a:t>
            </a:r>
            <a:r>
              <a:rPr lang="it-IT" dirty="0"/>
              <a:t>)</a:t>
            </a:r>
          </a:p>
          <a:p>
            <a:pPr eaLnBrk="1" hangingPunct="1">
              <a:lnSpc>
                <a:spcPct val="150000"/>
              </a:lnSpc>
            </a:pPr>
            <a:endParaRPr lang="it-IT"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08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fontAlgn="auto" hangingPunct="1">
              <a:lnSpc>
                <a:spcPct val="150000"/>
              </a:lnSpc>
              <a:spcAft>
                <a:spcPts val="0"/>
              </a:spcAft>
              <a:defRPr/>
            </a:pPr>
            <a:r>
              <a:rPr lang="it-IT" sz="3200" b="1" dirty="0" smtClean="0">
                <a:solidFill>
                  <a:schemeClr val="tx1"/>
                </a:solidFill>
              </a:rPr>
              <a:t>Sound is a distinct aspect of the world</a:t>
            </a:r>
            <a:endParaRPr lang="it-IT" sz="3200" b="1" dirty="0">
              <a:solidFill>
                <a:schemeClr val="tx1"/>
              </a:solidFill>
            </a:endParaRPr>
          </a:p>
        </p:txBody>
      </p:sp>
      <p:sp>
        <p:nvSpPr>
          <p:cNvPr id="25603" name="Rectangle 3"/>
          <p:cNvSpPr>
            <a:spLocks noGrp="1" noChangeArrowheads="1"/>
          </p:cNvSpPr>
          <p:nvPr>
            <p:ph sz="quarter" idx="1"/>
          </p:nvPr>
        </p:nvSpPr>
        <p:spPr>
          <a:xfrm>
            <a:off x="519113" y="1283494"/>
            <a:ext cx="8229600" cy="3394472"/>
          </a:xfrm>
        </p:spPr>
        <p:txBody>
          <a:bodyPr>
            <a:normAutofit/>
          </a:bodyPr>
          <a:lstStyle/>
          <a:p>
            <a:pPr eaLnBrk="1" hangingPunct="1">
              <a:lnSpc>
                <a:spcPct val="150000"/>
              </a:lnSpc>
              <a:buFontTx/>
              <a:buNone/>
            </a:pPr>
            <a:r>
              <a:rPr lang="it-IT" dirty="0" smtClean="0"/>
              <a:t>Not comparable with other sensory inputs (visual, tactile, taste, etc.).</a:t>
            </a:r>
          </a:p>
          <a:p>
            <a:pPr eaLnBrk="1" hangingPunct="1">
              <a:lnSpc>
                <a:spcPct val="150000"/>
              </a:lnSpc>
              <a:buFontTx/>
              <a:buNone/>
            </a:pPr>
            <a:r>
              <a:rPr lang="it-IT" dirty="0" smtClean="0"/>
              <a:t>Just as you cannot compare apples with oranges</a:t>
            </a:r>
          </a:p>
          <a:p>
            <a:pPr eaLnBrk="1" hangingPunct="1">
              <a:lnSpc>
                <a:spcPct val="150000"/>
              </a:lnSpc>
              <a:buFontTx/>
              <a:buNone/>
            </a:pPr>
            <a:r>
              <a:rPr lang="it-IT" dirty="0" smtClean="0"/>
              <a:t>So we cannot attribute a colour to a bitter taste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5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Analogies</a:t>
            </a:r>
            <a:endParaRPr lang="it-IT" b="1" dirty="0">
              <a:solidFill>
                <a:schemeClr val="tx1"/>
              </a:solidFill>
            </a:endParaRPr>
          </a:p>
        </p:txBody>
      </p:sp>
      <p:sp>
        <p:nvSpPr>
          <p:cNvPr id="26627" name="Rectangle 3"/>
          <p:cNvSpPr>
            <a:spLocks noGrp="1" noChangeArrowheads="1"/>
          </p:cNvSpPr>
          <p:nvPr>
            <p:ph sz="quarter" idx="1"/>
          </p:nvPr>
        </p:nvSpPr>
        <p:spPr>
          <a:xfrm>
            <a:off x="457200" y="1200150"/>
            <a:ext cx="7467600" cy="3655219"/>
          </a:xfrm>
        </p:spPr>
        <p:txBody>
          <a:bodyPr>
            <a:normAutofit/>
          </a:bodyPr>
          <a:lstStyle/>
          <a:p>
            <a:r>
              <a:rPr lang="en-GB" dirty="0" smtClean="0"/>
              <a:t>Touch</a:t>
            </a:r>
            <a:r>
              <a:rPr lang="en-GB" dirty="0"/>
              <a:t>: cold sound, warm sound</a:t>
            </a:r>
          </a:p>
          <a:p>
            <a:r>
              <a:rPr lang="en-GB" dirty="0" smtClean="0"/>
              <a:t>Taste/smell</a:t>
            </a:r>
            <a:r>
              <a:rPr lang="en-GB" dirty="0"/>
              <a:t>: harsh sound, sweet sound</a:t>
            </a:r>
          </a:p>
          <a:p>
            <a:r>
              <a:rPr lang="en-GB" dirty="0" smtClean="0"/>
              <a:t>Sight</a:t>
            </a:r>
            <a:r>
              <a:rPr lang="en-GB" dirty="0"/>
              <a:t>: clear sound, dark </a:t>
            </a:r>
            <a:r>
              <a:rPr lang="en-GB" dirty="0" smtClean="0"/>
              <a:t>sound</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331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Characteristics</a:t>
            </a:r>
            <a:r>
              <a:rPr lang="it-IT" dirty="0" smtClean="0">
                <a:solidFill>
                  <a:schemeClr val="tx1"/>
                </a:solidFill>
              </a:rPr>
              <a:t> </a:t>
            </a:r>
            <a:r>
              <a:rPr lang="it-IT" b="1" dirty="0" smtClean="0">
                <a:solidFill>
                  <a:schemeClr val="tx1"/>
                </a:solidFill>
              </a:rPr>
              <a:t>of sound</a:t>
            </a:r>
            <a:endParaRPr lang="it-IT" b="1" dirty="0">
              <a:solidFill>
                <a:schemeClr val="tx1"/>
              </a:solidFill>
            </a:endParaRPr>
          </a:p>
        </p:txBody>
      </p:sp>
      <p:sp>
        <p:nvSpPr>
          <p:cNvPr id="31747" name="Rectangle 3"/>
          <p:cNvSpPr>
            <a:spLocks noGrp="1" noChangeArrowheads="1"/>
          </p:cNvSpPr>
          <p:nvPr>
            <p:ph sz="quarter" idx="1"/>
          </p:nvPr>
        </p:nvSpPr>
        <p:spPr>
          <a:xfrm>
            <a:off x="457200" y="1200150"/>
            <a:ext cx="7467600" cy="3655219"/>
          </a:xfrm>
        </p:spPr>
        <p:txBody>
          <a:bodyPr>
            <a:normAutofit fontScale="62500" lnSpcReduction="20000"/>
          </a:bodyPr>
          <a:lstStyle/>
          <a:p>
            <a:pPr marL="274320" indent="-274320">
              <a:lnSpc>
                <a:spcPct val="140000"/>
              </a:lnSpc>
              <a:defRPr/>
            </a:pPr>
            <a:r>
              <a:rPr lang="it-IT" sz="2800" dirty="0" smtClean="0"/>
              <a:t>Sound and silence are complementary. The one could not exist without the other.</a:t>
            </a:r>
            <a:endParaRPr lang="it-IT" sz="2800" dirty="0"/>
          </a:p>
          <a:p>
            <a:pPr marL="274320" indent="-274320">
              <a:lnSpc>
                <a:spcPct val="140000"/>
              </a:lnSpc>
              <a:defRPr/>
            </a:pPr>
            <a:r>
              <a:rPr lang="it-IT" sz="2800" dirty="0" smtClean="0"/>
              <a:t>Silence </a:t>
            </a:r>
            <a:r>
              <a:rPr lang="it-IT" sz="2800" dirty="0"/>
              <a:t>= </a:t>
            </a:r>
            <a:r>
              <a:rPr lang="it-IT" sz="2800" dirty="0" smtClean="0"/>
              <a:t>background</a:t>
            </a:r>
            <a:endParaRPr lang="it-IT" sz="2800" dirty="0"/>
          </a:p>
          <a:p>
            <a:pPr marL="274320" indent="-274320">
              <a:lnSpc>
                <a:spcPct val="140000"/>
              </a:lnSpc>
              <a:defRPr/>
            </a:pPr>
            <a:r>
              <a:rPr lang="it-IT" sz="2800" dirty="0" smtClean="0"/>
              <a:t>Sound / Noise </a:t>
            </a:r>
            <a:r>
              <a:rPr lang="it-IT" sz="2800" dirty="0"/>
              <a:t>= </a:t>
            </a:r>
            <a:r>
              <a:rPr lang="it-IT" sz="2800" dirty="0" smtClean="0"/>
              <a:t>foreground</a:t>
            </a:r>
            <a:endParaRPr lang="it-IT" sz="2800" dirty="0"/>
          </a:p>
          <a:p>
            <a:pPr marL="274320" indent="-274320">
              <a:lnSpc>
                <a:spcPct val="140000"/>
              </a:lnSpc>
              <a:defRPr/>
            </a:pPr>
            <a:r>
              <a:rPr lang="it-IT" sz="2800" dirty="0" smtClean="0"/>
              <a:t>The principal characteristics of sound:</a:t>
            </a:r>
            <a:endParaRPr lang="it-IT" sz="2800" dirty="0"/>
          </a:p>
          <a:p>
            <a:pPr marL="274320" indent="-274320">
              <a:lnSpc>
                <a:spcPct val="140000"/>
              </a:lnSpc>
              <a:defRPr/>
            </a:pPr>
            <a:r>
              <a:rPr lang="it-IT" sz="2800" dirty="0" smtClean="0"/>
              <a:t>Height (pitch)</a:t>
            </a:r>
            <a:endParaRPr lang="it-IT" sz="2800" dirty="0"/>
          </a:p>
          <a:p>
            <a:pPr marL="274320" indent="-274320">
              <a:lnSpc>
                <a:spcPct val="140000"/>
              </a:lnSpc>
              <a:defRPr/>
            </a:pPr>
            <a:r>
              <a:rPr lang="it-IT" sz="2800" dirty="0" smtClean="0"/>
              <a:t>Intensity (volume)</a:t>
            </a:r>
          </a:p>
          <a:p>
            <a:pPr marL="274320" indent="-274320">
              <a:lnSpc>
                <a:spcPct val="140000"/>
              </a:lnSpc>
              <a:defRPr/>
            </a:pPr>
            <a:r>
              <a:rPr lang="it-IT" dirty="0" smtClean="0"/>
              <a:t>duration</a:t>
            </a:r>
            <a:endParaRPr lang="it-IT" sz="2800" dirty="0"/>
          </a:p>
          <a:p>
            <a:pPr marL="274320" indent="-274320">
              <a:lnSpc>
                <a:spcPct val="140000"/>
              </a:lnSpc>
              <a:defRPr/>
            </a:pPr>
            <a:r>
              <a:rPr lang="it-IT" sz="2800" dirty="0" smtClean="0"/>
              <a:t>timbre</a:t>
            </a:r>
          </a:p>
        </p:txBody>
      </p:sp>
      <p:pic>
        <p:nvPicPr>
          <p:cNvPr id="4" name="es01-Battito Cardiaco.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7740353" y="519522"/>
            <a:ext cx="576263" cy="432197"/>
          </a:xfrm>
          <a:prstGeom prst="rect">
            <a:avLst/>
          </a:prstGeom>
          <a:noFill/>
          <a:ln w="9525">
            <a:noFill/>
            <a:miter lim="800000"/>
            <a:headEnd/>
            <a:tailEnd/>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4">
                  <p14:trim end="13997.6128"/>
                </p14:media>
              </p:ext>
            </p:extLst>
          </p:nvPr>
        </p:nvPicPr>
        <p:blipFill>
          <a:blip r:embed="rId8"/>
          <a:stretch>
            <a:fillRect/>
          </a:stretch>
        </p:blipFill>
        <p:spPr>
          <a:xfrm>
            <a:off x="8318500" y="4318000"/>
            <a:ext cx="609600" cy="609600"/>
          </a:xfrm>
          <a:prstGeom prst="rect">
            <a:avLst/>
          </a:prstGeom>
        </p:spPr>
      </p:pic>
    </p:spTree>
  </p:cSld>
  <p:clrMapOvr>
    <a:masterClrMapping/>
  </p:clrMapOvr>
  <p:transition advTm="515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000" fill="hold"/>
                                        <p:tgtEl>
                                          <p:spTgt spid="4"/>
                                        </p:tgtEl>
                                      </p:cBhvr>
                                    </p:cmd>
                                  </p:childTnLst>
                                </p:cTn>
                              </p:par>
                            </p:childTnLst>
                          </p:cTn>
                        </p:par>
                      </p:childTnLst>
                    </p:cTn>
                  </p:par>
                </p:childTnLst>
              </p:cTn>
              <p:nextCondLst>
                <p:cond evt="onClick" delay="0">
                  <p:tgtEl>
                    <p:spTgt spid="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Common ideas</a:t>
            </a:r>
            <a:endParaRPr lang="it-IT" b="1" dirty="0">
              <a:solidFill>
                <a:schemeClr val="tx1"/>
              </a:solidFill>
            </a:endParaRPr>
          </a:p>
        </p:txBody>
      </p:sp>
      <p:sp>
        <p:nvSpPr>
          <p:cNvPr id="10243" name="Rectangle 3"/>
          <p:cNvSpPr>
            <a:spLocks noGrp="1" noChangeArrowheads="1"/>
          </p:cNvSpPr>
          <p:nvPr>
            <p:ph sz="quarter" idx="1"/>
          </p:nvPr>
        </p:nvSpPr>
        <p:spPr>
          <a:xfrm>
            <a:off x="457200" y="1200150"/>
            <a:ext cx="7467600" cy="3655219"/>
          </a:xfrm>
        </p:spPr>
        <p:txBody>
          <a:bodyPr/>
          <a:lstStyle/>
          <a:p>
            <a:pPr eaLnBrk="1" hangingPunct="1">
              <a:lnSpc>
                <a:spcPct val="150000"/>
              </a:lnSpc>
              <a:buFontTx/>
              <a:buNone/>
            </a:pPr>
            <a:r>
              <a:rPr lang="it-IT" dirty="0" smtClean="0"/>
              <a:t>The blind have better developed hearing</a:t>
            </a:r>
          </a:p>
          <a:p>
            <a:pPr eaLnBrk="1" hangingPunct="1">
              <a:lnSpc>
                <a:spcPct val="150000"/>
              </a:lnSpc>
              <a:buFontTx/>
              <a:buNone/>
            </a:pPr>
            <a:r>
              <a:rPr lang="it-IT" dirty="0" smtClean="0"/>
              <a:t>The idea that nature compensates</a:t>
            </a:r>
          </a:p>
          <a:p>
            <a:pPr eaLnBrk="1" hangingPunct="1">
              <a:lnSpc>
                <a:spcPct val="150000"/>
              </a:lnSpc>
              <a:buFontTx/>
              <a:buNone/>
            </a:pPr>
            <a:endParaRPr lang="it-IT"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36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Height (pitch)</a:t>
            </a:r>
            <a:endParaRPr lang="it-IT" b="1" dirty="0">
              <a:solidFill>
                <a:schemeClr val="tx1"/>
              </a:solidFill>
            </a:endParaRPr>
          </a:p>
        </p:txBody>
      </p:sp>
      <p:sp>
        <p:nvSpPr>
          <p:cNvPr id="28675" name="Rectangle 3"/>
          <p:cNvSpPr>
            <a:spLocks noGrp="1" noChangeArrowheads="1"/>
          </p:cNvSpPr>
          <p:nvPr>
            <p:ph sz="quarter" idx="1"/>
          </p:nvPr>
        </p:nvSpPr>
        <p:spPr>
          <a:xfrm>
            <a:off x="457200" y="1200150"/>
            <a:ext cx="7467600" cy="3655219"/>
          </a:xfrm>
        </p:spPr>
        <p:txBody>
          <a:bodyPr>
            <a:normAutofit fontScale="77500" lnSpcReduction="20000"/>
          </a:bodyPr>
          <a:lstStyle/>
          <a:p>
            <a:pPr eaLnBrk="1" hangingPunct="1">
              <a:lnSpc>
                <a:spcPct val="150000"/>
              </a:lnSpc>
            </a:pPr>
            <a:r>
              <a:rPr lang="it-IT" dirty="0" smtClean="0"/>
              <a:t>Sounds can be high...</a:t>
            </a:r>
          </a:p>
          <a:p>
            <a:pPr eaLnBrk="1" hangingPunct="1">
              <a:lnSpc>
                <a:spcPct val="150000"/>
              </a:lnSpc>
            </a:pPr>
            <a:r>
              <a:rPr lang="it-IT" dirty="0" smtClean="0"/>
              <a:t>...or low</a:t>
            </a:r>
          </a:p>
          <a:p>
            <a:pPr eaLnBrk="1" hangingPunct="1">
              <a:lnSpc>
                <a:spcPct val="150000"/>
              </a:lnSpc>
            </a:pPr>
            <a:r>
              <a:rPr lang="it-IT" dirty="0" smtClean="0"/>
              <a:t>The male voice is generally in a low register</a:t>
            </a:r>
          </a:p>
          <a:p>
            <a:pPr>
              <a:lnSpc>
                <a:spcPct val="150000"/>
              </a:lnSpc>
            </a:pPr>
            <a:r>
              <a:rPr lang="it-IT" dirty="0"/>
              <a:t>The </a:t>
            </a:r>
            <a:r>
              <a:rPr lang="it-IT" dirty="0" smtClean="0"/>
              <a:t>female </a:t>
            </a:r>
            <a:r>
              <a:rPr lang="it-IT" dirty="0"/>
              <a:t>voice is generally in a </a:t>
            </a:r>
            <a:r>
              <a:rPr lang="it-IT" dirty="0" smtClean="0"/>
              <a:t>high </a:t>
            </a:r>
            <a:r>
              <a:rPr lang="it-IT" dirty="0"/>
              <a:t>register</a:t>
            </a:r>
          </a:p>
          <a:p>
            <a:pPr>
              <a:lnSpc>
                <a:spcPct val="150000"/>
              </a:lnSpc>
            </a:pPr>
            <a:r>
              <a:rPr lang="it-IT" dirty="0" smtClean="0"/>
              <a:t>The height of  a sound depends upon the frequency of the sound wave. High sound = high frequency</a:t>
            </a:r>
            <a:r>
              <a:rPr lang="it-IT" dirty="0"/>
              <a:t>; </a:t>
            </a:r>
            <a:r>
              <a:rPr lang="it-IT" dirty="0" smtClean="0"/>
              <a:t>Low </a:t>
            </a:r>
            <a:r>
              <a:rPr lang="it-IT" dirty="0"/>
              <a:t>sound = </a:t>
            </a:r>
            <a:r>
              <a:rPr lang="it-IT" dirty="0" smtClean="0"/>
              <a:t>low </a:t>
            </a:r>
            <a:r>
              <a:rPr lang="it-IT" dirty="0"/>
              <a:t>frequency.</a:t>
            </a:r>
            <a:endParaRPr lang="it-IT" dirty="0" smtClean="0"/>
          </a:p>
          <a:p>
            <a:pPr eaLnBrk="1" hangingPunct="1">
              <a:lnSpc>
                <a:spcPct val="150000"/>
              </a:lnSpc>
            </a:pPr>
            <a:endParaRPr lang="it-IT" dirty="0" smtClean="0"/>
          </a:p>
        </p:txBody>
      </p:sp>
      <p:pic>
        <p:nvPicPr>
          <p:cNvPr id="32772" name="sirena.wav">
            <a:hlinkClick r:id="" action="ppaction://media"/>
          </p:cNvPr>
          <p:cNvPicPr>
            <a:picLocks noRot="1" noChangeAspect="1" noChangeArrowheads="1"/>
          </p:cNvPicPr>
          <p:nvPr>
            <a:audioFile r:link="rId1"/>
          </p:nvPr>
        </p:nvPicPr>
        <p:blipFill>
          <a:blip r:embed="rId6" cstate="print"/>
          <a:srcRect/>
          <a:stretch>
            <a:fillRect/>
          </a:stretch>
        </p:blipFill>
        <p:spPr bwMode="auto">
          <a:xfrm>
            <a:off x="4788024" y="789385"/>
            <a:ext cx="304800" cy="2286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3">
                  <p14:trim st="1837.9474"/>
                </p14:media>
              </p:ext>
            </p:extLst>
          </p:nvPr>
        </p:nvPicPr>
        <p:blipFill>
          <a:blip r:embed="rId7"/>
          <a:stretch>
            <a:fillRect/>
          </a:stretch>
        </p:blipFill>
        <p:spPr>
          <a:xfrm>
            <a:off x="8318500" y="4318000"/>
            <a:ext cx="609600" cy="609600"/>
          </a:xfrm>
          <a:prstGeom prst="rect">
            <a:avLst/>
          </a:prstGeom>
        </p:spPr>
      </p:pic>
    </p:spTree>
  </p:cSld>
  <p:clrMapOvr>
    <a:masterClrMapping/>
  </p:clrMapOvr>
  <p:transition advTm="146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77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5504" fill="hold"/>
                                        <p:tgtEl>
                                          <p:spTgt spid="32772"/>
                                        </p:tgtEl>
                                      </p:cBhvr>
                                    </p:cmd>
                                  </p:childTnLst>
                                </p:cTn>
                              </p:par>
                            </p:childTnLst>
                          </p:cTn>
                        </p:par>
                      </p:childTnLst>
                    </p:cTn>
                  </p:par>
                </p:childTnLst>
              </p:cTn>
              <p:nextCondLst>
                <p:cond evt="onClick" delay="0">
                  <p:tgtEl>
                    <p:spTgt spid="3277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2772"/>
                </p:tgtEl>
              </p:cMediaNode>
            </p:audi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Intensity (volume)</a:t>
            </a:r>
            <a:endParaRPr lang="it-IT" b="1" dirty="0">
              <a:solidFill>
                <a:schemeClr val="tx1"/>
              </a:solidFill>
            </a:endParaRPr>
          </a:p>
        </p:txBody>
      </p:sp>
      <p:sp>
        <p:nvSpPr>
          <p:cNvPr id="29699" name="Rectangle 3"/>
          <p:cNvSpPr>
            <a:spLocks noGrp="1" noChangeArrowheads="1"/>
          </p:cNvSpPr>
          <p:nvPr>
            <p:ph sz="quarter" idx="1"/>
          </p:nvPr>
        </p:nvSpPr>
        <p:spPr>
          <a:xfrm>
            <a:off x="457200" y="1200150"/>
            <a:ext cx="7467600" cy="3655219"/>
          </a:xfrm>
        </p:spPr>
        <p:txBody>
          <a:bodyPr/>
          <a:lstStyle/>
          <a:p>
            <a:pPr eaLnBrk="1" hangingPunct="1">
              <a:lnSpc>
                <a:spcPct val="150000"/>
              </a:lnSpc>
              <a:buFontTx/>
              <a:buNone/>
            </a:pPr>
            <a:r>
              <a:rPr lang="it-IT" dirty="0" smtClean="0"/>
              <a:t>Intensity</a:t>
            </a:r>
          </a:p>
          <a:p>
            <a:pPr eaLnBrk="1" hangingPunct="1">
              <a:lnSpc>
                <a:spcPct val="150000"/>
              </a:lnSpc>
            </a:pPr>
            <a:r>
              <a:rPr lang="it-IT" dirty="0" smtClean="0"/>
              <a:t>Weak, soft</a:t>
            </a:r>
          </a:p>
          <a:p>
            <a:pPr eaLnBrk="1" hangingPunct="1">
              <a:lnSpc>
                <a:spcPct val="150000"/>
              </a:lnSpc>
            </a:pPr>
            <a:r>
              <a:rPr lang="it-IT" dirty="0" smtClean="0"/>
              <a:t>Strong, loud, at high volume</a:t>
            </a:r>
          </a:p>
          <a:p>
            <a:pPr eaLnBrk="1" hangingPunct="1">
              <a:lnSpc>
                <a:spcPct val="150000"/>
              </a:lnSpc>
            </a:pPr>
            <a:endParaRPr lang="it-IT" dirty="0" smtClean="0"/>
          </a:p>
        </p:txBody>
      </p:sp>
      <p:pic>
        <p:nvPicPr>
          <p:cNvPr id="21508" name="crescendo.wav">
            <a:hlinkClick r:id="" action="ppaction://media"/>
          </p:cNvPr>
          <p:cNvPicPr>
            <a:picLocks noRot="1" noChangeAspect="1" noChangeArrowheads="1"/>
          </p:cNvPicPr>
          <p:nvPr>
            <a:audioFile r:link="rId2"/>
          </p:nvPr>
        </p:nvPicPr>
        <p:blipFill>
          <a:blip r:embed="rId7" cstate="print"/>
          <a:srcRect/>
          <a:stretch>
            <a:fillRect/>
          </a:stretch>
        </p:blipFill>
        <p:spPr bwMode="auto">
          <a:xfrm>
            <a:off x="5940152" y="761999"/>
            <a:ext cx="304800" cy="228600"/>
          </a:xfrm>
          <a:prstGeom prst="rect">
            <a:avLst/>
          </a:prstGeom>
          <a:noFill/>
          <a:ln w="9525">
            <a:noFill/>
            <a:miter lim="800000"/>
            <a:headEnd/>
            <a:tailEnd/>
          </a:ln>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4">
                  <p14:trim st="1023.8664" end="23391.408"/>
                </p14:media>
              </p:ext>
            </p:extLst>
          </p:nvPr>
        </p:nvPicPr>
        <p:blipFill>
          <a:blip r:embed="rId8"/>
          <a:stretch>
            <a:fillRect/>
          </a:stretch>
        </p:blipFill>
        <p:spPr>
          <a:xfrm>
            <a:off x="8318500" y="4318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p14:dur="100" advTm="11000"/>
    </mc:Choice>
    <mc:Fallback>
      <p:transition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152" fill="hold"/>
                                        <p:tgtEl>
                                          <p:spTgt spid="215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1508"/>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Timbre</a:t>
            </a:r>
            <a:endParaRPr lang="it-IT" b="1" dirty="0">
              <a:solidFill>
                <a:schemeClr val="tx1"/>
              </a:solidFill>
            </a:endParaRPr>
          </a:p>
        </p:txBody>
      </p:sp>
      <p:sp>
        <p:nvSpPr>
          <p:cNvPr id="30723" name="Rectangle 3"/>
          <p:cNvSpPr>
            <a:spLocks noGrp="1" noChangeArrowheads="1"/>
          </p:cNvSpPr>
          <p:nvPr>
            <p:ph sz="quarter" idx="1"/>
          </p:nvPr>
        </p:nvSpPr>
        <p:spPr>
          <a:xfrm>
            <a:off x="457200" y="1200150"/>
            <a:ext cx="7467600" cy="3655219"/>
          </a:xfrm>
        </p:spPr>
        <p:txBody>
          <a:bodyPr/>
          <a:lstStyle/>
          <a:p>
            <a:pPr>
              <a:lnSpc>
                <a:spcPct val="150000"/>
              </a:lnSpc>
              <a:buNone/>
            </a:pPr>
            <a:r>
              <a:rPr lang="en-GB" dirty="0" smtClean="0"/>
              <a:t>There </a:t>
            </a:r>
            <a:r>
              <a:rPr lang="en-GB" dirty="0"/>
              <a:t>are dozens of ways to describe </a:t>
            </a:r>
            <a:r>
              <a:rPr lang="it-IT" dirty="0" smtClean="0"/>
              <a:t>timbre</a:t>
            </a:r>
          </a:p>
          <a:p>
            <a:pPr>
              <a:lnSpc>
                <a:spcPct val="150000"/>
              </a:lnSpc>
            </a:pPr>
            <a:r>
              <a:rPr lang="en-GB" dirty="0" smtClean="0"/>
              <a:t>E.g. clear</a:t>
            </a:r>
            <a:r>
              <a:rPr lang="en-GB" dirty="0"/>
              <a:t>, dark, harsh, metallic, nasal and many </a:t>
            </a:r>
            <a:r>
              <a:rPr lang="en-GB" dirty="0" smtClean="0"/>
              <a:t>more</a:t>
            </a:r>
            <a:endParaRPr lang="it-IT" dirty="0" smtClean="0"/>
          </a:p>
          <a:p>
            <a:pPr eaLnBrk="1" hangingPunct="1">
              <a:lnSpc>
                <a:spcPct val="150000"/>
              </a:lnSpc>
            </a:pPr>
            <a:endParaRPr lang="it-IT" dirty="0" smtClean="0"/>
          </a:p>
        </p:txBody>
      </p:sp>
      <p:pic>
        <p:nvPicPr>
          <p:cNvPr id="22532" name="es3-timbro1.wav">
            <a:hlinkClick r:id="" action="ppaction://media"/>
          </p:cNvPr>
          <p:cNvPicPr>
            <a:picLocks noRot="1" noChangeAspect="1" noChangeArrowheads="1"/>
          </p:cNvPicPr>
          <p:nvPr>
            <a:audioFile r:link="rId2"/>
          </p:nvPr>
        </p:nvPicPr>
        <p:blipFill>
          <a:blip r:embed="rId8" cstate="print"/>
          <a:srcRect/>
          <a:stretch>
            <a:fillRect/>
          </a:stretch>
        </p:blipFill>
        <p:spPr bwMode="auto">
          <a:xfrm>
            <a:off x="3348038" y="681037"/>
            <a:ext cx="304800" cy="228600"/>
          </a:xfrm>
          <a:prstGeom prst="rect">
            <a:avLst/>
          </a:prstGeom>
          <a:noFill/>
          <a:ln w="9525">
            <a:noFill/>
            <a:miter lim="800000"/>
            <a:headEnd/>
            <a:tailEnd/>
          </a:ln>
        </p:spPr>
      </p:pic>
      <p:pic>
        <p:nvPicPr>
          <p:cNvPr id="22533" name="es3bis-timbro2.wav">
            <a:hlinkClick r:id="" action="ppaction://media"/>
          </p:cNvPr>
          <p:cNvPicPr>
            <a:picLocks noRot="1" noChangeAspect="1" noChangeArrowheads="1"/>
          </p:cNvPicPr>
          <p:nvPr>
            <a:audioFile r:link="rId3"/>
          </p:nvPr>
        </p:nvPicPr>
        <p:blipFill>
          <a:blip r:embed="rId8" cstate="print"/>
          <a:srcRect/>
          <a:stretch>
            <a:fillRect/>
          </a:stretch>
        </p:blipFill>
        <p:spPr bwMode="auto">
          <a:xfrm>
            <a:off x="4500563" y="681037"/>
            <a:ext cx="304800" cy="228600"/>
          </a:xfrm>
          <a:prstGeom prst="rect">
            <a:avLst/>
          </a:prstGeom>
          <a:noFill/>
          <a:ln w="9525">
            <a:noFill/>
            <a:miter lim="800000"/>
            <a:headEnd/>
            <a:tailEnd/>
          </a:ln>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5">
                  <p14:trim st="1317.4224" end="9167.0656"/>
                </p14:media>
              </p:ext>
            </p:extLst>
          </p:nvPr>
        </p:nvPicPr>
        <p:blipFill>
          <a:blip r:embed="rId9"/>
          <a:stretch>
            <a:fillRect/>
          </a:stretch>
        </p:blipFill>
        <p:spPr>
          <a:xfrm>
            <a:off x="8318500" y="4318000"/>
            <a:ext cx="609600" cy="609600"/>
          </a:xfrm>
          <a:prstGeom prst="rect">
            <a:avLst/>
          </a:prstGeom>
        </p:spPr>
      </p:pic>
    </p:spTree>
    <p:custDataLst>
      <p:tags r:id="rId1"/>
    </p:custDataLst>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11" fill="hold"/>
                                        <p:tgtEl>
                                          <p:spTgt spid="225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011" fill="hold"/>
                                        <p:tgtEl>
                                          <p:spTgt spid="225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2532"/>
                </p:tgtEl>
              </p:cMediaNode>
            </p:audio>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22533"/>
                </p:tgtEl>
              </p:cMediaNode>
            </p:audi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468313" y="195263"/>
            <a:ext cx="8229600" cy="857250"/>
          </a:xfrm>
        </p:spPr>
        <p:txBody>
          <a:bodyPr/>
          <a:lstStyle/>
          <a:p>
            <a:pPr eaLnBrk="1" fontAlgn="auto" hangingPunct="1">
              <a:lnSpc>
                <a:spcPct val="150000"/>
              </a:lnSpc>
              <a:spcAft>
                <a:spcPts val="0"/>
              </a:spcAft>
              <a:defRPr/>
            </a:pPr>
            <a:r>
              <a:rPr lang="it-IT" b="1" dirty="0" smtClean="0">
                <a:solidFill>
                  <a:schemeClr val="tx1"/>
                </a:solidFill>
              </a:rPr>
              <a:t>SONORITY</a:t>
            </a:r>
            <a:endParaRPr lang="it-IT" b="1" dirty="0">
              <a:solidFill>
                <a:schemeClr val="tx1"/>
              </a:solidFill>
            </a:endParaRPr>
          </a:p>
        </p:txBody>
      </p:sp>
      <p:sp>
        <p:nvSpPr>
          <p:cNvPr id="23555" name="Rectangle 3"/>
          <p:cNvSpPr>
            <a:spLocks noGrp="1" noChangeArrowheads="1"/>
          </p:cNvSpPr>
          <p:nvPr>
            <p:ph sz="quarter" idx="4294967295"/>
          </p:nvPr>
        </p:nvSpPr>
        <p:spPr>
          <a:xfrm>
            <a:off x="467544" y="1131590"/>
            <a:ext cx="8518525" cy="3888581"/>
          </a:xfrm>
        </p:spPr>
        <p:txBody>
          <a:bodyPr>
            <a:normAutofit/>
          </a:bodyPr>
          <a:lstStyle/>
          <a:p>
            <a:pPr marL="0" indent="0" eaLnBrk="1" fontAlgn="auto" hangingPunct="1">
              <a:lnSpc>
                <a:spcPct val="120000"/>
              </a:lnSpc>
              <a:spcAft>
                <a:spcPts val="0"/>
              </a:spcAft>
              <a:buFont typeface="Wingdings"/>
              <a:buNone/>
              <a:defRPr/>
            </a:pPr>
            <a:r>
              <a:rPr lang="it-IT" dirty="0" smtClean="0"/>
              <a:t>Important, especially for teaching blind children. </a:t>
            </a:r>
            <a:r>
              <a:rPr lang="en-GB" dirty="0" smtClean="0"/>
              <a:t>A </a:t>
            </a:r>
            <a:r>
              <a:rPr lang="en-GB" dirty="0"/>
              <a:t>place, an object, a situation can have the distinctive sonority of a setting:</a:t>
            </a:r>
          </a:p>
          <a:p>
            <a:r>
              <a:rPr lang="en-GB" dirty="0"/>
              <a:t>cathedral / courtyard</a:t>
            </a:r>
          </a:p>
          <a:p>
            <a:r>
              <a:rPr lang="en-GB" dirty="0"/>
              <a:t>meadow / </a:t>
            </a:r>
            <a:r>
              <a:rPr lang="en-GB" dirty="0" smtClean="0"/>
              <a:t>woods</a:t>
            </a:r>
          </a:p>
          <a:p>
            <a:r>
              <a:rPr lang="en-GB" dirty="0" smtClean="0"/>
              <a:t>Small room / large hall</a:t>
            </a:r>
            <a:endParaRPr lang="en-GB" dirty="0"/>
          </a:p>
        </p:txBody>
      </p:sp>
      <p:pic>
        <p:nvPicPr>
          <p:cNvPr id="23556" name="es4-cattedrale.wav">
            <a:hlinkClick r:id="" action="ppaction://media"/>
          </p:cNvPr>
          <p:cNvPicPr>
            <a:picLocks noRot="1" noChangeAspect="1" noChangeArrowheads="1"/>
          </p:cNvPicPr>
          <p:nvPr>
            <a:audioFile r:link="rId2"/>
          </p:nvPr>
        </p:nvPicPr>
        <p:blipFill>
          <a:blip r:embed="rId7" cstate="print"/>
          <a:srcRect/>
          <a:stretch>
            <a:fillRect/>
          </a:stretch>
        </p:blipFill>
        <p:spPr bwMode="auto">
          <a:xfrm>
            <a:off x="5796136" y="645320"/>
            <a:ext cx="304800" cy="228600"/>
          </a:xfrm>
          <a:prstGeom prst="rect">
            <a:avLst/>
          </a:prstGeom>
          <a:noFill/>
          <a:ln w="9525">
            <a:noFill/>
            <a:miter lim="800000"/>
            <a:headEnd/>
            <a:tailEnd/>
          </a:ln>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4318000"/>
            <a:ext cx="609600" cy="609600"/>
          </a:xfrm>
          <a:prstGeom prst="rect">
            <a:avLst/>
          </a:prstGeom>
        </p:spPr>
      </p:pic>
    </p:spTree>
    <p:custDataLst>
      <p:tags r:id="rId1"/>
    </p:custDataLst>
  </p:cSld>
  <p:clrMapOvr>
    <a:masterClrMapping/>
  </p:clrMapOvr>
  <p:transition advTm="457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578" fill="hold"/>
                                        <p:tgtEl>
                                          <p:spTgt spid="235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3556"/>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4294967295"/>
          </p:nvPr>
        </p:nvSpPr>
        <p:spPr>
          <a:xfrm>
            <a:off x="685800" y="1131570"/>
            <a:ext cx="7467600" cy="3314700"/>
          </a:xfrm>
        </p:spPr>
        <p:txBody>
          <a:bodyPr>
            <a:normAutofit/>
          </a:bodyPr>
          <a:lstStyle/>
          <a:p>
            <a:endParaRPr lang="it-IT" dirty="0"/>
          </a:p>
        </p:txBody>
      </p:sp>
      <p:sp>
        <p:nvSpPr>
          <p:cNvPr id="4" name="Segnaposto data 3"/>
          <p:cNvSpPr>
            <a:spLocks noGrp="1"/>
          </p:cNvSpPr>
          <p:nvPr>
            <p:ph type="dt" sz="half" idx="10"/>
          </p:nvPr>
        </p:nvSpPr>
        <p:spPr/>
        <p:txBody>
          <a:bodyPr/>
          <a:lstStyle/>
          <a:p>
            <a:r>
              <a:rPr lang="it-IT" dirty="0" smtClean="0"/>
              <a:t>16/12/2011</a:t>
            </a:r>
            <a:endParaRPr lang="it-IT" dirty="0"/>
          </a:p>
        </p:txBody>
      </p:sp>
      <p:sp>
        <p:nvSpPr>
          <p:cNvPr id="5" name="Segnaposto numero diapositiva 4"/>
          <p:cNvSpPr>
            <a:spLocks noGrp="1"/>
          </p:cNvSpPr>
          <p:nvPr>
            <p:ph type="sldNum" sz="quarter" idx="12"/>
          </p:nvPr>
        </p:nvSpPr>
        <p:spPr/>
        <p:txBody>
          <a:bodyPr/>
          <a:lstStyle/>
          <a:p>
            <a:fld id="{D87A7760-C494-46E2-B6BC-39A4D72F3A5E}" type="slidenum">
              <a:rPr lang="it-IT" smtClean="0"/>
              <a:pPr/>
              <a:t>24</a:t>
            </a:fld>
            <a:endParaRPr lang="it-IT" dirty="0"/>
          </a:p>
        </p:txBody>
      </p:sp>
      <p:pic>
        <p:nvPicPr>
          <p:cNvPr id="6" name="Immagine 5" descr="http://paccini.veia.it/sites/default/files/imagecache/640px_480px/deruchette_07.jpg"/>
          <p:cNvPicPr/>
          <p:nvPr/>
        </p:nvPicPr>
        <p:blipFill>
          <a:blip r:embed="rId3" cstate="print"/>
          <a:srcRect/>
          <a:stretch>
            <a:fillRect/>
          </a:stretch>
        </p:blipFill>
        <p:spPr bwMode="auto">
          <a:xfrm>
            <a:off x="0" y="0"/>
            <a:ext cx="9144000" cy="5143500"/>
          </a:xfrm>
          <a:prstGeom prst="rect">
            <a:avLst/>
          </a:prstGeom>
          <a:noFill/>
          <a:ln w="9525">
            <a:noFill/>
            <a:miter lim="800000"/>
            <a:headEnd/>
            <a:tailEnd/>
          </a:ln>
        </p:spPr>
      </p:pic>
      <p:sp>
        <p:nvSpPr>
          <p:cNvPr id="7" name="Rectangle 6"/>
          <p:cNvSpPr txBox="1">
            <a:spLocks noChangeArrowheads="1"/>
          </p:cNvSpPr>
          <p:nvPr/>
        </p:nvSpPr>
        <p:spPr>
          <a:xfrm>
            <a:off x="395536" y="627534"/>
            <a:ext cx="7239000" cy="857250"/>
          </a:xfrm>
          <a:prstGeom prst="rect">
            <a:avLst/>
          </a:prstGeom>
        </p:spPr>
        <p:txBody>
          <a:bodyPr vert="horz" lIns="91440" tIns="45720" rIns="91440" bIns="45720" rtlCol="0" anchor="ctr" anchorCtr="0">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it-IT" sz="4800" b="1" i="0" u="none" strike="noStrike" kern="1200" cap="none" spc="0" normalizeH="0" baseline="0" noProof="0" dirty="0" smtClean="0">
                <a:ln w="12700">
                  <a:noFill/>
                </a:ln>
                <a:solidFill>
                  <a:schemeClr val="bg1"/>
                </a:solidFill>
                <a:effectLst>
                  <a:outerShdw blurRad="76200" dist="38100" dir="8100000" algn="tr" rotWithShape="0">
                    <a:prstClr val="black">
                      <a:alpha val="40000"/>
                    </a:prstClr>
                  </a:outerShdw>
                </a:effectLst>
                <a:uLnTx/>
                <a:uFillTx/>
                <a:latin typeface="+mj-lt"/>
                <a:ea typeface="+mj-ea"/>
                <a:cs typeface="+mj-cs"/>
              </a:rPr>
              <a:t>End of part 1</a:t>
            </a:r>
            <a:endParaRPr kumimoji="0" lang="it-IT" sz="4800" b="1" i="0" u="none" strike="noStrike" kern="1200" cap="none" spc="0" normalizeH="0" baseline="0" noProof="0" dirty="0">
              <a:ln w="12700">
                <a:noFill/>
              </a:ln>
              <a:solidFill>
                <a:schemeClr val="bg1"/>
              </a:solidFill>
              <a:effectLst>
                <a:outerShdw blurRad="76200" dist="38100" dir="8100000" algn="t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418788336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395288" y="195263"/>
            <a:ext cx="8229600" cy="857250"/>
          </a:xfrm>
        </p:spPr>
        <p:txBody>
          <a:bodyPr/>
          <a:lstStyle/>
          <a:p>
            <a:pPr eaLnBrk="1" fontAlgn="auto" hangingPunct="1">
              <a:lnSpc>
                <a:spcPct val="150000"/>
              </a:lnSpc>
              <a:spcAft>
                <a:spcPts val="0"/>
              </a:spcAft>
              <a:defRPr/>
            </a:pPr>
            <a:r>
              <a:rPr lang="it-IT" b="1" dirty="0" smtClean="0">
                <a:solidFill>
                  <a:schemeClr val="tx1"/>
                </a:solidFill>
              </a:rPr>
              <a:t>Hearing is not knowledge</a:t>
            </a:r>
            <a:endParaRPr lang="it-IT" b="1" dirty="0">
              <a:solidFill>
                <a:schemeClr val="tx1"/>
              </a:solidFill>
            </a:endParaRPr>
          </a:p>
        </p:txBody>
      </p:sp>
      <p:sp>
        <p:nvSpPr>
          <p:cNvPr id="11267" name="Rectangle 5"/>
          <p:cNvSpPr>
            <a:spLocks noGrp="1" noChangeArrowheads="1"/>
          </p:cNvSpPr>
          <p:nvPr>
            <p:ph sz="quarter" idx="1"/>
          </p:nvPr>
        </p:nvSpPr>
        <p:spPr>
          <a:xfrm>
            <a:off x="468313" y="1168003"/>
            <a:ext cx="8229600" cy="3394472"/>
          </a:xfrm>
        </p:spPr>
        <p:txBody>
          <a:bodyPr/>
          <a:lstStyle/>
          <a:p>
            <a:pPr eaLnBrk="1" hangingPunct="1">
              <a:lnSpc>
                <a:spcPct val="150000"/>
              </a:lnSpc>
              <a:buFontTx/>
              <a:buNone/>
            </a:pPr>
            <a:r>
              <a:rPr lang="it-IT" dirty="0" smtClean="0"/>
              <a:t>If I hear I forget</a:t>
            </a:r>
          </a:p>
          <a:p>
            <a:pPr eaLnBrk="1" hangingPunct="1">
              <a:lnSpc>
                <a:spcPct val="150000"/>
              </a:lnSpc>
              <a:buFontTx/>
              <a:buNone/>
            </a:pPr>
            <a:r>
              <a:rPr lang="it-IT" dirty="0" smtClean="0"/>
              <a:t>If I look I remember</a:t>
            </a:r>
          </a:p>
          <a:p>
            <a:pPr eaLnBrk="1" hangingPunct="1">
              <a:lnSpc>
                <a:spcPct val="150000"/>
              </a:lnSpc>
              <a:buFontTx/>
              <a:buNone/>
            </a:pPr>
            <a:r>
              <a:rPr lang="it-IT" dirty="0" smtClean="0"/>
              <a:t>If I do I understand.</a:t>
            </a:r>
          </a:p>
          <a:p>
            <a:pPr eaLnBrk="1" hangingPunct="1">
              <a:lnSpc>
                <a:spcPct val="150000"/>
              </a:lnSpc>
              <a:buFontTx/>
              <a:buNone/>
            </a:pPr>
            <a:r>
              <a:rPr lang="it-IT" dirty="0" smtClean="0"/>
              <a:t>(Confucius)</a:t>
            </a:r>
          </a:p>
          <a:p>
            <a:pPr eaLnBrk="1" hangingPunct="1">
              <a:lnSpc>
                <a:spcPct val="150000"/>
              </a:lnSpc>
            </a:pPr>
            <a:endParaRPr lang="it-IT"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38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Verbal skills</a:t>
            </a:r>
            <a:endParaRPr lang="it-IT" b="1" dirty="0">
              <a:solidFill>
                <a:schemeClr val="tx1"/>
              </a:solidFill>
            </a:endParaRPr>
          </a:p>
        </p:txBody>
      </p:sp>
      <p:sp>
        <p:nvSpPr>
          <p:cNvPr id="12291" name="Rectangle 3"/>
          <p:cNvSpPr>
            <a:spLocks noGrp="1" noChangeArrowheads="1"/>
          </p:cNvSpPr>
          <p:nvPr>
            <p:ph sz="quarter" idx="1"/>
          </p:nvPr>
        </p:nvSpPr>
        <p:spPr>
          <a:xfrm>
            <a:off x="457200" y="1200150"/>
            <a:ext cx="7859216" cy="3655219"/>
          </a:xfrm>
        </p:spPr>
        <p:txBody>
          <a:bodyPr>
            <a:normAutofit/>
          </a:bodyPr>
          <a:lstStyle/>
          <a:p>
            <a:pPr>
              <a:lnSpc>
                <a:spcPct val="150000"/>
              </a:lnSpc>
              <a:buNone/>
            </a:pPr>
            <a:r>
              <a:rPr lang="it-IT" dirty="0" smtClean="0"/>
              <a:t>Advanced </a:t>
            </a:r>
            <a:r>
              <a:rPr lang="it-IT" dirty="0"/>
              <a:t>language </a:t>
            </a:r>
            <a:r>
              <a:rPr lang="it-IT" dirty="0" smtClean="0"/>
              <a:t>development.</a:t>
            </a:r>
          </a:p>
          <a:p>
            <a:pPr>
              <a:lnSpc>
                <a:spcPct val="150000"/>
              </a:lnSpc>
              <a:buNone/>
            </a:pPr>
            <a:r>
              <a:rPr lang="it-IT" dirty="0" smtClean="0"/>
              <a:t>The </a:t>
            </a:r>
            <a:r>
              <a:rPr lang="it-IT" dirty="0"/>
              <a:t>blind child often </a:t>
            </a:r>
            <a:r>
              <a:rPr lang="it-IT" dirty="0" smtClean="0"/>
              <a:t>has:</a:t>
            </a:r>
          </a:p>
          <a:p>
            <a:pPr eaLnBrk="1" hangingPunct="1">
              <a:lnSpc>
                <a:spcPct val="150000"/>
              </a:lnSpc>
            </a:pPr>
            <a:r>
              <a:rPr lang="it-IT" dirty="0" smtClean="0"/>
              <a:t>a wider vocabulary than sighted contemporaries</a:t>
            </a:r>
          </a:p>
          <a:p>
            <a:pPr eaLnBrk="1" hangingPunct="1">
              <a:lnSpc>
                <a:spcPct val="150000"/>
              </a:lnSpc>
            </a:pPr>
            <a:r>
              <a:rPr lang="it-IT" dirty="0" smtClean="0"/>
              <a:t>greater linguistic skills</a:t>
            </a:r>
          </a:p>
          <a:p>
            <a:pPr eaLnBrk="1" hangingPunct="1">
              <a:lnSpc>
                <a:spcPct val="150000"/>
              </a:lnSpc>
            </a:pPr>
            <a:r>
              <a:rPr lang="it-IT" dirty="0" smtClean="0"/>
              <a:t>poverty of experience</a:t>
            </a:r>
          </a:p>
          <a:p>
            <a:pPr eaLnBrk="1" hangingPunct="1">
              <a:lnSpc>
                <a:spcPct val="150000"/>
              </a:lnSpc>
            </a:pPr>
            <a:endParaRPr lang="it-IT"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23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555526"/>
            <a:ext cx="7239000" cy="792088"/>
          </a:xfrm>
        </p:spPr>
        <p:txBody>
          <a:bodyPr/>
          <a:lstStyle/>
          <a:p>
            <a:pPr>
              <a:lnSpc>
                <a:spcPct val="150000"/>
              </a:lnSpc>
              <a:defRPr/>
            </a:pPr>
            <a:r>
              <a:rPr lang="it-IT" sz="2400" dirty="0" smtClean="0"/>
              <a:t>DO NOT overly encourage verbal </a:t>
            </a:r>
            <a:r>
              <a:rPr lang="it-IT" sz="2400" dirty="0"/>
              <a:t>skills</a:t>
            </a:r>
            <a:endParaRPr lang="it-IT" sz="2400" b="1" dirty="0">
              <a:solidFill>
                <a:schemeClr val="tx1"/>
              </a:solidFill>
            </a:endParaRPr>
          </a:p>
        </p:txBody>
      </p:sp>
      <p:sp>
        <p:nvSpPr>
          <p:cNvPr id="13315" name="Rectangle 3"/>
          <p:cNvSpPr>
            <a:spLocks noGrp="1" noChangeArrowheads="1"/>
          </p:cNvSpPr>
          <p:nvPr>
            <p:ph sz="quarter" idx="1"/>
          </p:nvPr>
        </p:nvSpPr>
        <p:spPr>
          <a:xfrm>
            <a:off x="457200" y="1454814"/>
            <a:ext cx="7467600" cy="3655219"/>
          </a:xfrm>
        </p:spPr>
        <p:txBody>
          <a:bodyPr/>
          <a:lstStyle/>
          <a:p>
            <a:pPr>
              <a:lnSpc>
                <a:spcPct val="150000"/>
              </a:lnSpc>
              <a:buNone/>
            </a:pPr>
            <a:r>
              <a:rPr lang="en-GB" dirty="0" smtClean="0"/>
              <a:t>Often </a:t>
            </a:r>
            <a:r>
              <a:rPr lang="en-GB" dirty="0"/>
              <a:t>teachers and parents are </a:t>
            </a:r>
            <a:r>
              <a:rPr lang="en-GB" dirty="0" smtClean="0"/>
              <a:t>so impressed </a:t>
            </a:r>
            <a:r>
              <a:rPr lang="en-GB" dirty="0"/>
              <a:t>by the richness of the children’s language </a:t>
            </a:r>
            <a:r>
              <a:rPr lang="en-GB" dirty="0" smtClean="0"/>
              <a:t>that they may </a:t>
            </a:r>
            <a:r>
              <a:rPr lang="en-GB" dirty="0"/>
              <a:t>inadvertently neglect to encourage them to explore the world </a:t>
            </a:r>
            <a:r>
              <a:rPr lang="en-GB" dirty="0" smtClean="0"/>
              <a:t>in </a:t>
            </a:r>
            <a:r>
              <a:rPr lang="en-GB" dirty="0"/>
              <a:t>other ways.</a:t>
            </a:r>
            <a:endParaRPr lang="it-IT" dirty="0" smtClean="0"/>
          </a:p>
          <a:p>
            <a:pPr eaLnBrk="1" hangingPunct="1">
              <a:lnSpc>
                <a:spcPct val="150000"/>
              </a:lnSpc>
            </a:pPr>
            <a:endParaRPr lang="it-IT"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61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8734" y="364350"/>
            <a:ext cx="8713787" cy="911256"/>
          </a:xfrm>
        </p:spPr>
        <p:txBody>
          <a:bodyPr/>
          <a:lstStyle/>
          <a:p>
            <a:pPr eaLnBrk="1" fontAlgn="auto" hangingPunct="1">
              <a:lnSpc>
                <a:spcPct val="150000"/>
              </a:lnSpc>
              <a:spcAft>
                <a:spcPts val="0"/>
              </a:spcAft>
              <a:defRPr/>
            </a:pPr>
            <a:r>
              <a:rPr lang="it-IT" sz="4000" b="1" dirty="0" smtClean="0">
                <a:solidFill>
                  <a:schemeClr val="tx1"/>
                </a:solidFill>
              </a:rPr>
              <a:t>Encouragement to explore</a:t>
            </a:r>
            <a:endParaRPr lang="it-IT" sz="4000" b="1" dirty="0">
              <a:solidFill>
                <a:schemeClr val="tx1"/>
              </a:solidFill>
            </a:endParaRPr>
          </a:p>
        </p:txBody>
      </p:sp>
      <p:sp>
        <p:nvSpPr>
          <p:cNvPr id="14339" name="Rectangle 3"/>
          <p:cNvSpPr>
            <a:spLocks noGrp="1" noChangeArrowheads="1"/>
          </p:cNvSpPr>
          <p:nvPr>
            <p:ph sz="quarter" idx="1"/>
          </p:nvPr>
        </p:nvSpPr>
        <p:spPr>
          <a:xfrm>
            <a:off x="467544" y="1419622"/>
            <a:ext cx="7467600" cy="3655219"/>
          </a:xfrm>
        </p:spPr>
        <p:txBody>
          <a:bodyPr>
            <a:normAutofit/>
          </a:bodyPr>
          <a:lstStyle/>
          <a:p>
            <a:pPr eaLnBrk="1" hangingPunct="1">
              <a:lnSpc>
                <a:spcPct val="150000"/>
              </a:lnSpc>
            </a:pPr>
            <a:r>
              <a:rPr lang="it-IT" dirty="0" smtClean="0"/>
              <a:t>In the presence of an auditory stimulus a sighted child will </a:t>
            </a:r>
            <a:r>
              <a:rPr lang="it-IT" b="1" dirty="0" smtClean="0"/>
              <a:t>actively</a:t>
            </a:r>
            <a:r>
              <a:rPr lang="it-IT" dirty="0" smtClean="0"/>
              <a:t> reach for it.</a:t>
            </a:r>
          </a:p>
          <a:p>
            <a:pPr eaLnBrk="1" hangingPunct="1">
              <a:lnSpc>
                <a:spcPct val="150000"/>
              </a:lnSpc>
            </a:pPr>
            <a:r>
              <a:rPr lang="it-IT" dirty="0" smtClean="0"/>
              <a:t>A blind child, however, will turn their ear towards the sound and assume a </a:t>
            </a:r>
            <a:r>
              <a:rPr lang="it-IT" b="1" dirty="0" smtClean="0"/>
              <a:t>passive </a:t>
            </a:r>
            <a:r>
              <a:rPr lang="it-IT" dirty="0" smtClean="0"/>
              <a:t>listening position.</a:t>
            </a:r>
          </a:p>
          <a:p>
            <a:pPr eaLnBrk="1" hangingPunct="1">
              <a:lnSpc>
                <a:spcPct val="150000"/>
              </a:lnSpc>
            </a:pPr>
            <a:endParaRPr lang="it-IT"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22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Reaction of parents</a:t>
            </a:r>
            <a:endParaRPr lang="it-IT" b="1" dirty="0">
              <a:solidFill>
                <a:schemeClr val="tx1"/>
              </a:solidFill>
            </a:endParaRPr>
          </a:p>
        </p:txBody>
      </p:sp>
      <p:sp>
        <p:nvSpPr>
          <p:cNvPr id="9219" name="Rectangle 3"/>
          <p:cNvSpPr>
            <a:spLocks noGrp="1" noChangeArrowheads="1"/>
          </p:cNvSpPr>
          <p:nvPr>
            <p:ph sz="quarter" idx="1"/>
          </p:nvPr>
        </p:nvSpPr>
        <p:spPr>
          <a:xfrm>
            <a:off x="457200" y="1200150"/>
            <a:ext cx="7467600" cy="3655219"/>
          </a:xfrm>
        </p:spPr>
        <p:txBody>
          <a:bodyPr>
            <a:normAutofit fontScale="62500" lnSpcReduction="20000"/>
          </a:bodyPr>
          <a:lstStyle/>
          <a:p>
            <a:pPr marL="274320" indent="-274320">
              <a:lnSpc>
                <a:spcPct val="150000"/>
              </a:lnSpc>
              <a:buNone/>
              <a:defRPr/>
            </a:pPr>
            <a:r>
              <a:rPr lang="en-GB" dirty="0"/>
              <a:t>This behaviour of the child, i.e. listening with awareness but apparently passively, can be interpreted as lack of interest, when in fact it is exactly the opposite. </a:t>
            </a:r>
            <a:endParaRPr lang="en-GB" dirty="0" smtClean="0"/>
          </a:p>
          <a:p>
            <a:pPr marL="274320" indent="-274320">
              <a:lnSpc>
                <a:spcPct val="150000"/>
              </a:lnSpc>
              <a:buNone/>
              <a:defRPr/>
            </a:pPr>
            <a:r>
              <a:rPr lang="en-GB" dirty="0"/>
              <a:t>If the parent or educator is not made aware of this and given guidance, they might become discouraged about their relationship with their child. </a:t>
            </a:r>
            <a:endParaRPr lang="en-GB" dirty="0" smtClean="0"/>
          </a:p>
          <a:p>
            <a:pPr marL="274320" indent="-274320">
              <a:lnSpc>
                <a:spcPct val="150000"/>
              </a:lnSpc>
              <a:buNone/>
              <a:defRPr/>
            </a:pPr>
            <a:r>
              <a:rPr lang="en-GB" dirty="0"/>
              <a:t>In the worst case scenario this disparity between the child’s behaviour and the parents’ interpretation can lead to a vicious spiral. The child may become confused, feeling that they are not understood.</a:t>
            </a:r>
            <a:endParaRPr lang="it-IT"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32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0"/>
            <a:ext cx="7467600" cy="857250"/>
          </a:xfrm>
        </p:spPr>
        <p:txBody>
          <a:bodyPr/>
          <a:lstStyle/>
          <a:p>
            <a:pPr eaLnBrk="1" fontAlgn="auto" hangingPunct="1">
              <a:lnSpc>
                <a:spcPct val="150000"/>
              </a:lnSpc>
              <a:spcAft>
                <a:spcPts val="0"/>
              </a:spcAft>
              <a:defRPr/>
            </a:pPr>
            <a:r>
              <a:rPr lang="it-IT" b="1" dirty="0" smtClean="0">
                <a:solidFill>
                  <a:schemeClr val="tx1"/>
                </a:solidFill>
              </a:rPr>
              <a:t>Effective intervention</a:t>
            </a:r>
            <a:endParaRPr lang="it-IT" b="1" dirty="0">
              <a:solidFill>
                <a:schemeClr val="tx1"/>
              </a:solidFill>
            </a:endParaRPr>
          </a:p>
        </p:txBody>
      </p:sp>
      <p:sp>
        <p:nvSpPr>
          <p:cNvPr id="16387" name="Rectangle 3"/>
          <p:cNvSpPr>
            <a:spLocks noGrp="1" noChangeArrowheads="1"/>
          </p:cNvSpPr>
          <p:nvPr>
            <p:ph sz="quarter" idx="1"/>
          </p:nvPr>
        </p:nvSpPr>
        <p:spPr>
          <a:xfrm>
            <a:off x="457200" y="844154"/>
            <a:ext cx="7467600" cy="4011215"/>
          </a:xfrm>
        </p:spPr>
        <p:txBody>
          <a:bodyPr>
            <a:normAutofit fontScale="85000" lnSpcReduction="10000"/>
          </a:bodyPr>
          <a:lstStyle/>
          <a:p>
            <a:pPr marL="0" indent="0">
              <a:buNone/>
            </a:pPr>
            <a:r>
              <a:rPr lang="en-GB" dirty="0"/>
              <a:t>A</a:t>
            </a:r>
            <a:r>
              <a:rPr lang="en-GB" dirty="0" smtClean="0"/>
              <a:t>ssociate </a:t>
            </a:r>
            <a:r>
              <a:rPr lang="en-GB" dirty="0"/>
              <a:t>listening with exploring by movement and touch;</a:t>
            </a:r>
          </a:p>
          <a:p>
            <a:r>
              <a:rPr lang="en-GB" dirty="0"/>
              <a:t>lead the child’s hands;</a:t>
            </a:r>
          </a:p>
          <a:p>
            <a:r>
              <a:rPr lang="en-GB" dirty="0"/>
              <a:t>touch things with them;</a:t>
            </a:r>
          </a:p>
          <a:p>
            <a:r>
              <a:rPr lang="en-GB" dirty="0"/>
              <a:t>explain and show them how to use their hands;</a:t>
            </a:r>
          </a:p>
          <a:p>
            <a:r>
              <a:rPr lang="en-GB" dirty="0"/>
              <a:t>encourage them to look for the object that made the sound or the cause of the sound or noise, and to move towards it with their body / or arms / or hands;</a:t>
            </a:r>
          </a:p>
          <a:p>
            <a:r>
              <a:rPr lang="en-GB" dirty="0"/>
              <a:t>recreate the sound </a:t>
            </a:r>
            <a:r>
              <a:rPr lang="en-GB" dirty="0" smtClean="0"/>
              <a:t>together;</a:t>
            </a:r>
          </a:p>
          <a:p>
            <a:pPr marL="0" indent="0">
              <a:buNone/>
            </a:pPr>
            <a:r>
              <a:rPr lang="en-GB" dirty="0" smtClean="0"/>
              <a:t>All </a:t>
            </a:r>
            <a:r>
              <a:rPr lang="en-GB" dirty="0"/>
              <a:t>of this helps to foster a sense of the physical reality of the world and the objects in it.</a:t>
            </a:r>
            <a:endParaRPr lang="it-IT"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407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lnSpc>
                <a:spcPct val="150000"/>
              </a:lnSpc>
              <a:spcAft>
                <a:spcPts val="0"/>
              </a:spcAft>
              <a:defRPr/>
            </a:pPr>
            <a:r>
              <a:rPr lang="it-IT" b="1" dirty="0" smtClean="0">
                <a:solidFill>
                  <a:schemeClr val="tx1"/>
                </a:solidFill>
              </a:rPr>
              <a:t>What is hearing?</a:t>
            </a:r>
            <a:endParaRPr lang="it-IT" b="1" dirty="0">
              <a:solidFill>
                <a:schemeClr val="tx1"/>
              </a:solidFill>
            </a:endParaRPr>
          </a:p>
        </p:txBody>
      </p:sp>
      <p:sp>
        <p:nvSpPr>
          <p:cNvPr id="17411" name="Rectangle 3"/>
          <p:cNvSpPr>
            <a:spLocks noGrp="1" noChangeArrowheads="1"/>
          </p:cNvSpPr>
          <p:nvPr>
            <p:ph sz="quarter" idx="1"/>
          </p:nvPr>
        </p:nvSpPr>
        <p:spPr>
          <a:xfrm>
            <a:off x="457200" y="1113235"/>
            <a:ext cx="8229600" cy="3394472"/>
          </a:xfrm>
        </p:spPr>
        <p:txBody>
          <a:bodyPr/>
          <a:lstStyle/>
          <a:p>
            <a:pPr eaLnBrk="1" hangingPunct="1">
              <a:lnSpc>
                <a:spcPct val="150000"/>
              </a:lnSpc>
              <a:buFontTx/>
              <a:buNone/>
            </a:pPr>
            <a:r>
              <a:rPr lang="it-IT" dirty="0" smtClean="0"/>
              <a:t>Our capacity to perceive sound waves</a:t>
            </a:r>
          </a:p>
          <a:p>
            <a:pPr eaLnBrk="1" hangingPunct="1">
              <a:lnSpc>
                <a:spcPct val="150000"/>
              </a:lnSpc>
            </a:pPr>
            <a:r>
              <a:rPr lang="it-IT" dirty="0" smtClean="0"/>
              <a:t>Within a certain band of frequencies</a:t>
            </a:r>
          </a:p>
          <a:p>
            <a:pPr>
              <a:lnSpc>
                <a:spcPct val="150000"/>
              </a:lnSpc>
            </a:pPr>
            <a:r>
              <a:rPr lang="it-IT" dirty="0"/>
              <a:t>Within a certain </a:t>
            </a:r>
            <a:r>
              <a:rPr lang="it-IT" dirty="0" smtClean="0"/>
              <a:t>intensity (volume) range</a:t>
            </a:r>
          </a:p>
          <a:p>
            <a:pPr>
              <a:lnSpc>
                <a:spcPct val="150000"/>
              </a:lnSpc>
            </a:pPr>
            <a:r>
              <a:rPr lang="it-IT" dirty="0"/>
              <a:t>Within a </a:t>
            </a:r>
            <a:r>
              <a:rPr lang="it-IT" dirty="0" smtClean="0"/>
              <a:t>certain distance.</a:t>
            </a: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152.9832" end="1909.3088"/>
                </p14:media>
              </p:ext>
            </p:extLst>
          </p:nvPr>
        </p:nvPicPr>
        <p:blipFill>
          <a:blip r:embed="rId5"/>
          <a:stretch>
            <a:fillRect/>
          </a:stretch>
        </p:blipFill>
        <p:spPr>
          <a:xfrm>
            <a:off x="8318500" y="4318000"/>
            <a:ext cx="609600" cy="609600"/>
          </a:xfrm>
          <a:prstGeom prst="rect">
            <a:avLst/>
          </a:prstGeom>
        </p:spPr>
      </p:pic>
    </p:spTree>
  </p:cSld>
  <p:clrMapOvr>
    <a:masterClrMapping/>
  </p:clrMapOvr>
  <p:transition advTm="256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
</p:tagLst>
</file>

<file path=ppt/tags/tag2.xml><?xml version="1.0" encoding="utf-8"?>
<p:tagLst xmlns:a="http://schemas.openxmlformats.org/drawingml/2006/main" xmlns:r="http://schemas.openxmlformats.org/officeDocument/2006/relationships" xmlns:p="http://schemas.openxmlformats.org/presentationml/2006/main">
  <p:tag name="TIMING" val="|14.9|5.5"/>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Presentation_Office2010">
  <a:themeElements>
    <a:clrScheme name="Satellit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9253C7-43A9-43A6-9FEA-052DEAFC7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ClassPresentation_Office2010</Template>
  <TotalTime>0</TotalTime>
  <Words>1053</Words>
  <Application>Microsoft Office PowerPoint</Application>
  <PresentationFormat>On-screen Show (16:9)</PresentationFormat>
  <Paragraphs>132</Paragraphs>
  <Slides>24</Slides>
  <Notes>24</Notes>
  <HiddenSlides>0</HiddenSlides>
  <MMClips>29</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ClassPresentation_Office2010</vt:lpstr>
      <vt:lpstr>PowerPoint Presentation</vt:lpstr>
      <vt:lpstr>Common ideas</vt:lpstr>
      <vt:lpstr>Hearing is not knowledge</vt:lpstr>
      <vt:lpstr>Verbal skills</vt:lpstr>
      <vt:lpstr>DO NOT overly encourage verbal skills</vt:lpstr>
      <vt:lpstr>Encouragement to explore</vt:lpstr>
      <vt:lpstr>Reaction of parents</vt:lpstr>
      <vt:lpstr>Effective intervention</vt:lpstr>
      <vt:lpstr>What is hearing?</vt:lpstr>
      <vt:lpstr>Similarities between sight and hearing</vt:lpstr>
      <vt:lpstr>Further similarities</vt:lpstr>
      <vt:lpstr>Differences between sight and hearing</vt:lpstr>
      <vt:lpstr>Quantity of information</vt:lpstr>
      <vt:lpstr>The Capacity to select</vt:lpstr>
      <vt:lpstr>Structure of the field of perception</vt:lpstr>
      <vt:lpstr>Refractivity of bodies and materials</vt:lpstr>
      <vt:lpstr>Sound is a distinct aspect of the world</vt:lpstr>
      <vt:lpstr>Analogies</vt:lpstr>
      <vt:lpstr>Characteristics of sound</vt:lpstr>
      <vt:lpstr>Height (pitch)</vt:lpstr>
      <vt:lpstr>Intensity (volume)</vt:lpstr>
      <vt:lpstr>Timbre</vt:lpstr>
      <vt:lpstr>SONORITY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2013-04-09T17:43:57Z</dcterms:created>
  <dcterms:modified xsi:type="dcterms:W3CDTF">2014-01-09T11:18:53Z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TC022643329991</vt:lpwstr>
  </property>
</Properties>
</file>